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51"/>
  </p:notesMasterIdLst>
  <p:sldIdLst>
    <p:sldId id="355" r:id="rId2"/>
    <p:sldId id="362" r:id="rId3"/>
    <p:sldId id="396" r:id="rId4"/>
    <p:sldId id="275" r:id="rId5"/>
    <p:sldId id="360" r:id="rId6"/>
    <p:sldId id="378" r:id="rId7"/>
    <p:sldId id="386" r:id="rId8"/>
    <p:sldId id="401" r:id="rId9"/>
    <p:sldId id="354" r:id="rId10"/>
    <p:sldId id="402" r:id="rId11"/>
    <p:sldId id="400" r:id="rId12"/>
    <p:sldId id="406" r:id="rId13"/>
    <p:sldId id="407" r:id="rId14"/>
    <p:sldId id="408" r:id="rId15"/>
    <p:sldId id="403" r:id="rId16"/>
    <p:sldId id="409" r:id="rId17"/>
    <p:sldId id="410" r:id="rId18"/>
    <p:sldId id="379" r:id="rId19"/>
    <p:sldId id="404" r:id="rId20"/>
    <p:sldId id="405" r:id="rId21"/>
    <p:sldId id="412" r:id="rId22"/>
    <p:sldId id="413" r:id="rId23"/>
    <p:sldId id="411" r:id="rId24"/>
    <p:sldId id="384" r:id="rId25"/>
    <p:sldId id="418" r:id="rId26"/>
    <p:sldId id="419" r:id="rId27"/>
    <p:sldId id="420" r:id="rId28"/>
    <p:sldId id="421" r:id="rId29"/>
    <p:sldId id="422" r:id="rId30"/>
    <p:sldId id="423" r:id="rId31"/>
    <p:sldId id="382" r:id="rId32"/>
    <p:sldId id="383" r:id="rId33"/>
    <p:sldId id="424" r:id="rId34"/>
    <p:sldId id="416" r:id="rId35"/>
    <p:sldId id="425" r:id="rId36"/>
    <p:sldId id="415" r:id="rId37"/>
    <p:sldId id="357" r:id="rId38"/>
    <p:sldId id="385" r:id="rId39"/>
    <p:sldId id="430" r:id="rId40"/>
    <p:sldId id="381" r:id="rId41"/>
    <p:sldId id="377" r:id="rId42"/>
    <p:sldId id="380" r:id="rId43"/>
    <p:sldId id="427" r:id="rId44"/>
    <p:sldId id="429" r:id="rId45"/>
    <p:sldId id="369" r:id="rId46"/>
    <p:sldId id="432" r:id="rId47"/>
    <p:sldId id="433" r:id="rId48"/>
    <p:sldId id="431" r:id="rId49"/>
    <p:sldId id="269" r:id="rId50"/>
  </p:sldIdLst>
  <p:sldSz cx="9144000" cy="5143500" type="screen16x9"/>
  <p:notesSz cx="6858000" cy="9144000"/>
  <p:embeddedFontLst>
    <p:embeddedFont>
      <p:font typeface="Britannic Bold" panose="020B0903060703020204" pitchFamily="34" charset="0"/>
      <p:regular r:id="rId52"/>
    </p:embeddedFont>
    <p:embeddedFont>
      <p:font typeface="Dubai Medium" panose="020B0603030403030204" pitchFamily="34" charset="-78"/>
      <p:regular r:id="rId53"/>
    </p:embeddedFont>
    <p:embeddedFont>
      <p:font typeface="まーと中細丸ゴシック" panose="02000000000000000000" pitchFamily="2" charset="-128"/>
      <p:regular r:id="rId54"/>
    </p:embeddedFont>
    <p:embeddedFont>
      <p:font typeface="まーと中細丸ゴシック教漢" panose="02000000000000000000" pitchFamily="2" charset="-128"/>
      <p:regular r:id="rId55"/>
    </p:embeddedFont>
  </p:embeddedFontLst>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81" autoAdjust="0"/>
    <p:restoredTop sz="94630" autoAdjust="0"/>
  </p:normalViewPr>
  <p:slideViewPr>
    <p:cSldViewPr>
      <p:cViewPr varScale="1">
        <p:scale>
          <a:sx n="106" d="100"/>
          <a:sy n="106" d="100"/>
        </p:scale>
        <p:origin x="557" y="9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4F5E4760-8367-4D7B-94DA-C7375F7F910D}" type="datetimeFigureOut">
              <a:rPr lang="ja-JP" altLang="en-US"/>
              <a:pPr>
                <a:defRPr/>
              </a:pPr>
              <a:t>2025/3/2</a:t>
            </a:fld>
            <a:endParaRPr lang="ja-JP" altLang="en-US"/>
          </a:p>
        </p:txBody>
      </p:sp>
      <p:sp>
        <p:nvSpPr>
          <p:cNvPr id="4" name="スライド イメージ プレースホル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22FE892A-7D61-4A81-946D-C3C29C53FA7B}"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6</a:t>
            </a:fld>
            <a:endParaRPr lang="ja-JP" altLang="en-US"/>
          </a:p>
        </p:txBody>
      </p:sp>
    </p:spTree>
    <p:extLst>
      <p:ext uri="{BB962C8B-B14F-4D97-AF65-F5344CB8AC3E}">
        <p14:creationId xmlns:p14="http://schemas.microsoft.com/office/powerpoint/2010/main" val="1937138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33</a:t>
            </a:fld>
            <a:endParaRPr lang="ja-JP" altLang="en-US"/>
          </a:p>
        </p:txBody>
      </p:sp>
    </p:spTree>
    <p:extLst>
      <p:ext uri="{BB962C8B-B14F-4D97-AF65-F5344CB8AC3E}">
        <p14:creationId xmlns:p14="http://schemas.microsoft.com/office/powerpoint/2010/main" val="1152751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37</a:t>
            </a:fld>
            <a:endParaRPr lang="ja-JP" altLang="en-US"/>
          </a:p>
        </p:txBody>
      </p:sp>
    </p:spTree>
    <p:extLst>
      <p:ext uri="{BB962C8B-B14F-4D97-AF65-F5344CB8AC3E}">
        <p14:creationId xmlns:p14="http://schemas.microsoft.com/office/powerpoint/2010/main" val="3501855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39</a:t>
            </a:fld>
            <a:endParaRPr lang="ja-JP" altLang="en-US"/>
          </a:p>
        </p:txBody>
      </p:sp>
    </p:spTree>
    <p:extLst>
      <p:ext uri="{BB962C8B-B14F-4D97-AF65-F5344CB8AC3E}">
        <p14:creationId xmlns:p14="http://schemas.microsoft.com/office/powerpoint/2010/main" val="1216457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41</a:t>
            </a:fld>
            <a:endParaRPr lang="ja-JP" altLang="en-US"/>
          </a:p>
        </p:txBody>
      </p:sp>
    </p:spTree>
    <p:extLst>
      <p:ext uri="{BB962C8B-B14F-4D97-AF65-F5344CB8AC3E}">
        <p14:creationId xmlns:p14="http://schemas.microsoft.com/office/powerpoint/2010/main" val="2835883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46</a:t>
            </a:fld>
            <a:endParaRPr lang="ja-JP" altLang="en-US"/>
          </a:p>
        </p:txBody>
      </p:sp>
    </p:spTree>
    <p:extLst>
      <p:ext uri="{BB962C8B-B14F-4D97-AF65-F5344CB8AC3E}">
        <p14:creationId xmlns:p14="http://schemas.microsoft.com/office/powerpoint/2010/main" val="3181836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49</a:t>
            </a:fld>
            <a:endParaRPr lang="ja-JP" altLang="en-US"/>
          </a:p>
        </p:txBody>
      </p:sp>
    </p:spTree>
    <p:extLst>
      <p:ext uri="{BB962C8B-B14F-4D97-AF65-F5344CB8AC3E}">
        <p14:creationId xmlns:p14="http://schemas.microsoft.com/office/powerpoint/2010/main" val="1861846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38C25-6DD0-CDF1-E89F-C261C0F9FF5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85C6BBD-7C37-357C-F47A-7218F75C357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2F165E1-FD82-DB09-1342-2EB9626E2EE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8EB2D08-6AF8-F45B-D870-D83DA5813A84}"/>
              </a:ext>
            </a:extLst>
          </p:cNvPr>
          <p:cNvSpPr>
            <a:spLocks noGrp="1"/>
          </p:cNvSpPr>
          <p:nvPr>
            <p:ph type="sldNum" sz="quarter" idx="5"/>
          </p:nvPr>
        </p:nvSpPr>
        <p:spPr/>
        <p:txBody>
          <a:bodyPr/>
          <a:lstStyle/>
          <a:p>
            <a:pPr>
              <a:defRPr/>
            </a:pPr>
            <a:fld id="{22FE892A-7D61-4A81-946D-C3C29C53FA7B}" type="slidenum">
              <a:rPr lang="ja-JP" altLang="en-US" smtClean="0"/>
              <a:pPr>
                <a:defRPr/>
              </a:pPr>
              <a:t>12</a:t>
            </a:fld>
            <a:endParaRPr lang="ja-JP" altLang="en-US"/>
          </a:p>
        </p:txBody>
      </p:sp>
    </p:spTree>
    <p:extLst>
      <p:ext uri="{BB962C8B-B14F-4D97-AF65-F5344CB8AC3E}">
        <p14:creationId xmlns:p14="http://schemas.microsoft.com/office/powerpoint/2010/main" val="2571263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38C25-6DD0-CDF1-E89F-C261C0F9FF5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85C6BBD-7C37-357C-F47A-7218F75C357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2F165E1-FD82-DB09-1342-2EB9626E2EE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8EB2D08-6AF8-F45B-D870-D83DA5813A84}"/>
              </a:ext>
            </a:extLst>
          </p:cNvPr>
          <p:cNvSpPr>
            <a:spLocks noGrp="1"/>
          </p:cNvSpPr>
          <p:nvPr>
            <p:ph type="sldNum" sz="quarter" idx="5"/>
          </p:nvPr>
        </p:nvSpPr>
        <p:spPr/>
        <p:txBody>
          <a:bodyPr/>
          <a:lstStyle/>
          <a:p>
            <a:pPr>
              <a:defRPr/>
            </a:pPr>
            <a:fld id="{22FE892A-7D61-4A81-946D-C3C29C53FA7B}" type="slidenum">
              <a:rPr lang="ja-JP" altLang="en-US" smtClean="0"/>
              <a:pPr>
                <a:defRPr/>
              </a:pPr>
              <a:t>14</a:t>
            </a:fld>
            <a:endParaRPr lang="ja-JP" altLang="en-US"/>
          </a:p>
        </p:txBody>
      </p:sp>
    </p:spTree>
    <p:extLst>
      <p:ext uri="{BB962C8B-B14F-4D97-AF65-F5344CB8AC3E}">
        <p14:creationId xmlns:p14="http://schemas.microsoft.com/office/powerpoint/2010/main" val="894960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16</a:t>
            </a:fld>
            <a:endParaRPr lang="ja-JP" altLang="en-US"/>
          </a:p>
        </p:txBody>
      </p:sp>
    </p:spTree>
    <p:extLst>
      <p:ext uri="{BB962C8B-B14F-4D97-AF65-F5344CB8AC3E}">
        <p14:creationId xmlns:p14="http://schemas.microsoft.com/office/powerpoint/2010/main" val="2432731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18</a:t>
            </a:fld>
            <a:endParaRPr lang="ja-JP" altLang="en-US"/>
          </a:p>
        </p:txBody>
      </p:sp>
    </p:spTree>
    <p:extLst>
      <p:ext uri="{BB962C8B-B14F-4D97-AF65-F5344CB8AC3E}">
        <p14:creationId xmlns:p14="http://schemas.microsoft.com/office/powerpoint/2010/main" val="4115923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25</a:t>
            </a:fld>
            <a:endParaRPr lang="ja-JP" altLang="en-US"/>
          </a:p>
        </p:txBody>
      </p:sp>
    </p:spTree>
    <p:extLst>
      <p:ext uri="{BB962C8B-B14F-4D97-AF65-F5344CB8AC3E}">
        <p14:creationId xmlns:p14="http://schemas.microsoft.com/office/powerpoint/2010/main" val="17446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27</a:t>
            </a:fld>
            <a:endParaRPr lang="ja-JP" altLang="en-US"/>
          </a:p>
        </p:txBody>
      </p:sp>
    </p:spTree>
    <p:extLst>
      <p:ext uri="{BB962C8B-B14F-4D97-AF65-F5344CB8AC3E}">
        <p14:creationId xmlns:p14="http://schemas.microsoft.com/office/powerpoint/2010/main" val="3806453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29</a:t>
            </a:fld>
            <a:endParaRPr lang="ja-JP" altLang="en-US"/>
          </a:p>
        </p:txBody>
      </p:sp>
    </p:spTree>
    <p:extLst>
      <p:ext uri="{BB962C8B-B14F-4D97-AF65-F5344CB8AC3E}">
        <p14:creationId xmlns:p14="http://schemas.microsoft.com/office/powerpoint/2010/main" val="2725747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31</a:t>
            </a:fld>
            <a:endParaRPr lang="ja-JP" altLang="en-US"/>
          </a:p>
        </p:txBody>
      </p:sp>
    </p:spTree>
    <p:extLst>
      <p:ext uri="{BB962C8B-B14F-4D97-AF65-F5344CB8AC3E}">
        <p14:creationId xmlns:p14="http://schemas.microsoft.com/office/powerpoint/2010/main" val="326447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6B6F3943-EB35-426B-A66C-E1E427D8295A}" type="datetimeFigureOut">
              <a:rPr lang="ja-JP" altLang="en-US"/>
              <a:pPr>
                <a:defRPr/>
              </a:pPr>
              <a:t>2025/3/2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34902A32-1B20-4EF8-AB1A-000AA50417A6}"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42BE3CBF-CCF7-4C5D-A1B1-4A5AA5C59C04}" type="datetimeFigureOut">
              <a:rPr lang="ja-JP" altLang="en-US"/>
              <a:pPr>
                <a:defRPr/>
              </a:pPr>
              <a:t>2025/3/2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A5699301-40E4-48D8-881E-E85714282B4B}"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05979"/>
            <a:ext cx="2057400" cy="4388644"/>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05979"/>
            <a:ext cx="6019800" cy="4388644"/>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4F6B924F-33FE-4C6E-82AA-D1798408780C}" type="datetimeFigureOut">
              <a:rPr lang="ja-JP" altLang="en-US"/>
              <a:pPr>
                <a:defRPr/>
              </a:pPr>
              <a:t>2025/3/2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0F711387-97BE-4F36-97EF-C38FDCD95737}"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C10142C1-CD72-44FC-8CDD-FC316414C5E1}" type="datetimeFigureOut">
              <a:rPr lang="ja-JP" altLang="en-US"/>
              <a:pPr>
                <a:defRPr/>
              </a:pPr>
              <a:t>2025/3/2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BD621952-A474-4DBD-9D66-0FFA8627358E}" type="slidenum">
              <a:rPr lang="ja-JP" altLang="en-US"/>
              <a:pPr>
                <a:defRPr/>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3305176"/>
            <a:ext cx="7772400" cy="1021556"/>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34E8D0E3-EDB9-4310-A63A-120FF584F172}" type="datetimeFigureOut">
              <a:rPr lang="ja-JP" altLang="en-US"/>
              <a:pPr>
                <a:defRPr/>
              </a:pPr>
              <a:t>2025/3/2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92BDD8EE-9F57-4FBA-AB49-3DFC86FEC051}"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fld id="{2195B5F2-905D-4885-8953-3499A23AB0D0}" type="datetimeFigureOut">
              <a:rPr lang="ja-JP" altLang="en-US"/>
              <a:pPr>
                <a:defRPr/>
              </a:pPr>
              <a:t>2025/3/2</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A0349D6C-21EB-4A01-8D2C-3D5BD3FCA58A}"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fld id="{AB7F02DC-091E-441C-B30E-AD4A6B55FEE4}" type="datetimeFigureOut">
              <a:rPr lang="ja-JP" altLang="en-US"/>
              <a:pPr>
                <a:defRPr/>
              </a:pPr>
              <a:t>2025/3/2</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936A6A0A-A030-4F33-AC75-9B2EE2FB9D53}"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290175AA-C4F8-4490-9095-1A1D5F9929D2}" type="datetimeFigureOut">
              <a:rPr lang="ja-JP" altLang="en-US"/>
              <a:pPr>
                <a:defRPr/>
              </a:pPr>
              <a:t>2025/3/2</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2AB760A6-5DDB-4A2F-8C54-D5C70239D05D}"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8A9E5CC3-C806-4288-A049-A249057AA84E}" type="datetimeFigureOut">
              <a:rPr lang="ja-JP" altLang="en-US"/>
              <a:pPr>
                <a:defRPr/>
              </a:pPr>
              <a:t>2025/3/2</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0DFE3543-7467-4DFE-80DA-6D5FB198D6FC}"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04787"/>
            <a:ext cx="3008313" cy="871538"/>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533A6BF8-9655-4D0F-8CFD-D0BD2CCF692E}" type="datetimeFigureOut">
              <a:rPr lang="ja-JP" altLang="en-US"/>
              <a:pPr>
                <a:defRPr/>
              </a:pPr>
              <a:t>2025/3/2</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C41EA22C-87E4-4C50-AF12-AC3EC33B1BF1}"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3600450"/>
            <a:ext cx="5486400" cy="425054"/>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DCC533C9-C897-4D53-9F44-327905E28931}" type="datetimeFigureOut">
              <a:rPr lang="ja-JP" altLang="en-US"/>
              <a:pPr>
                <a:defRPr/>
              </a:pPr>
              <a:t>2025/3/2</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880F9B3F-60C3-4AA1-ADCF-C544709D0081}"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B34D269A-8A40-42BD-8083-8EEDC2436742}" type="datetimeFigureOut">
              <a:rPr lang="ja-JP" altLang="en-US"/>
              <a:pPr>
                <a:defRPr/>
              </a:pPr>
              <a:t>2025/3/2</a:t>
            </a:fld>
            <a:endParaRPr lang="ja-JP" altLang="en-US"/>
          </a:p>
        </p:txBody>
      </p:sp>
      <p:sp>
        <p:nvSpPr>
          <p:cNvPr id="5" name="フッター プレースホルダ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421A4CD7-8CDC-4F7D-961B-856D4FFBBF66}" type="slidenum">
              <a:rPr lang="ja-JP" altLang="en-US"/>
              <a:pPr>
                <a:defRPr/>
              </a:pPr>
              <a:t>‹#›</a:t>
            </a:fld>
            <a:endParaRPr lang="ja-JP" altLang="en-US"/>
          </a:p>
        </p:txBody>
      </p:sp>
    </p:spTree>
  </p:cSld>
  <p:clrMap bg1="dk1" tx1="lt1" bg2="dk2" tx2="lt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6.png"/><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google.co.jp/maps/place/%E3%83%A9%E3%82%AA%E3%82%B9/@18.1674286,99.3600707,6z/data=!3m1!4b1!4m5!3m4!1s0x31149057b0824589:0xec592481f99cd81!8m2!3d19.85627!4d102.495496?hl=ja"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audio" Target="../media/audio3.wav"/></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6.png"/><Relationship Id="rId4" Type="http://schemas.openxmlformats.org/officeDocument/2006/relationships/audio" Target="../media/audio3.wav"/></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6.png"/><Relationship Id="rId4" Type="http://schemas.openxmlformats.org/officeDocument/2006/relationships/audio" Target="../media/audio3.wav"/></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図 2" descr="食品, 持つ, テーブル, ホワイト が含まれている画像&#10;&#10;自動的に生成された説明">
            <a:extLst>
              <a:ext uri="{FF2B5EF4-FFF2-40B4-BE49-F238E27FC236}">
                <a16:creationId xmlns:a16="http://schemas.microsoft.com/office/drawing/2014/main" id="{59C601DE-03AC-4E13-A346-DD66B51D7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000" y="591750"/>
            <a:ext cx="3960000" cy="3960000"/>
          </a:xfrm>
          <a:prstGeom prst="rect">
            <a:avLst/>
          </a:prstGeom>
        </p:spPr>
      </p:pic>
    </p:spTree>
    <p:extLst>
      <p:ext uri="{BB962C8B-B14F-4D97-AF65-F5344CB8AC3E}">
        <p14:creationId xmlns:p14="http://schemas.microsoft.com/office/powerpoint/2010/main" val="127995593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C9F51C3-1697-A5B2-1F4C-3397D073B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5143500"/>
          </a:xfrm>
          <a:prstGeom prst="rect">
            <a:avLst/>
          </a:prstGeom>
        </p:spPr>
      </p:pic>
    </p:spTree>
    <p:extLst>
      <p:ext uri="{BB962C8B-B14F-4D97-AF65-F5344CB8AC3E}">
        <p14:creationId xmlns:p14="http://schemas.microsoft.com/office/powerpoint/2010/main" val="422246074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六角形 1">
            <a:extLst>
              <a:ext uri="{FF2B5EF4-FFF2-40B4-BE49-F238E27FC236}">
                <a16:creationId xmlns:a16="http://schemas.microsoft.com/office/drawing/2014/main" id="{03A1EC9A-CDCA-EF01-EFEA-AD559905466E}"/>
              </a:ext>
            </a:extLst>
          </p:cNvPr>
          <p:cNvSpPr/>
          <p:nvPr/>
        </p:nvSpPr>
        <p:spPr>
          <a:xfrm>
            <a:off x="251520" y="4155926"/>
            <a:ext cx="8568952" cy="720428"/>
          </a:xfrm>
          <a:prstGeom prst="hexagon">
            <a:avLst>
              <a:gd name="adj" fmla="val 44513"/>
              <a:gd name="vf" fmla="val 115470"/>
            </a:avLst>
          </a:prstGeom>
          <a:solidFill>
            <a:schemeClr val="bg1"/>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600" dirty="0">
                <a:solidFill>
                  <a:srgbClr val="FFFFFF"/>
                </a:solidFill>
              </a:rPr>
              <a:t>パトゥーサイ（勝利の門）</a:t>
            </a:r>
          </a:p>
        </p:txBody>
      </p:sp>
      <p:pic>
        <p:nvPicPr>
          <p:cNvPr id="4" name="図 3">
            <a:extLst>
              <a:ext uri="{FF2B5EF4-FFF2-40B4-BE49-F238E27FC236}">
                <a16:creationId xmlns:a16="http://schemas.microsoft.com/office/drawing/2014/main" id="{2A82FE30-5C4E-C335-2785-BCD4132011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7804" y="339502"/>
            <a:ext cx="3456384" cy="3456384"/>
          </a:xfrm>
          <a:prstGeom prst="rect">
            <a:avLst/>
          </a:prstGeom>
        </p:spPr>
      </p:pic>
    </p:spTree>
    <p:extLst>
      <p:ext uri="{BB962C8B-B14F-4D97-AF65-F5344CB8AC3E}">
        <p14:creationId xmlns:p14="http://schemas.microsoft.com/office/powerpoint/2010/main" val="94857757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a:extLst>
            <a:ext uri="{FF2B5EF4-FFF2-40B4-BE49-F238E27FC236}">
              <a16:creationId xmlns:a16="http://schemas.microsoft.com/office/drawing/2014/main" id="{0654239D-F994-8D18-49B3-3ECE50315B94}"/>
            </a:ext>
          </a:extLst>
        </p:cNvPr>
        <p:cNvGrpSpPr/>
        <p:nvPr/>
      </p:nvGrpSpPr>
      <p:grpSpPr>
        <a:xfrm>
          <a:off x="0" y="0"/>
          <a:ext cx="0" cy="0"/>
          <a:chOff x="0" y="0"/>
          <a:chExt cx="0" cy="0"/>
        </a:xfrm>
      </p:grpSpPr>
      <p:sp>
        <p:nvSpPr>
          <p:cNvPr id="4" name="六角形 3">
            <a:extLst>
              <a:ext uri="{FF2B5EF4-FFF2-40B4-BE49-F238E27FC236}">
                <a16:creationId xmlns:a16="http://schemas.microsoft.com/office/drawing/2014/main" id="{E16E33B9-5450-30A7-C3BB-85B5168DA86F}"/>
              </a:ext>
            </a:extLst>
          </p:cNvPr>
          <p:cNvSpPr/>
          <p:nvPr/>
        </p:nvSpPr>
        <p:spPr>
          <a:xfrm>
            <a:off x="25200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rIns="72000" anchor="ctr"/>
          <a:lstStyle/>
          <a:p>
            <a:pPr lvl="0" fontAlgn="auto">
              <a:spcBef>
                <a:spcPts val="0"/>
              </a:spcBef>
              <a:spcAft>
                <a:spcPts val="0"/>
              </a:spcAft>
              <a:defRPr/>
            </a:pPr>
            <a:r>
              <a:rPr lang="ja-JP" altLang="en-US" sz="3000" dirty="0">
                <a:solidFill>
                  <a:prstClr val="white"/>
                </a:solidFill>
                <a:latin typeface="Britannic Bold" panose="020B0903060703020204" pitchFamily="34" charset="0"/>
              </a:rPr>
              <a:t>ラオスのパトゥーサイのモデルになった建築物はどれか。</a:t>
            </a:r>
            <a:endParaRPr lang="en-US" altLang="ja-JP" sz="3000" dirty="0">
              <a:solidFill>
                <a:prstClr val="white"/>
              </a:solidFill>
              <a:latin typeface="Britannic Bold" panose="020B0903060703020204" pitchFamily="34" charset="0"/>
            </a:endParaRPr>
          </a:p>
          <a:p>
            <a:pPr lvl="0" fontAlgn="auto">
              <a:spcBef>
                <a:spcPts val="0"/>
              </a:spcBef>
              <a:spcAft>
                <a:spcPts val="0"/>
              </a:spcAft>
              <a:defRPr/>
            </a:pPr>
            <a:endParaRPr lang="en-US" altLang="ja-JP" sz="3000" dirty="0">
              <a:solidFill>
                <a:prstClr val="white"/>
              </a:solidFill>
              <a:latin typeface="Britannic Bold" panose="020B0903060703020204" pitchFamily="34" charset="0"/>
            </a:endParaRPr>
          </a:p>
          <a:p>
            <a:pPr lvl="0" fontAlgn="auto">
              <a:spcBef>
                <a:spcPts val="0"/>
              </a:spcBef>
              <a:spcAft>
                <a:spcPts val="0"/>
              </a:spcAft>
              <a:defRPr/>
            </a:pPr>
            <a:endParaRPr lang="en-US" altLang="ja-JP" sz="3600" dirty="0">
              <a:solidFill>
                <a:prstClr val="white"/>
              </a:solidFill>
              <a:latin typeface="Britannic Bold" panose="020B0903060703020204" pitchFamily="34" charset="0"/>
            </a:endParaRPr>
          </a:p>
          <a:p>
            <a:pPr lvl="0" fontAlgn="auto">
              <a:spcBef>
                <a:spcPts val="0"/>
              </a:spcBef>
              <a:spcAft>
                <a:spcPts val="0"/>
              </a:spcAft>
              <a:defRPr/>
            </a:pPr>
            <a:endParaRPr lang="en-US" altLang="ja-JP" sz="3600" dirty="0">
              <a:solidFill>
                <a:prstClr val="white"/>
              </a:solidFill>
              <a:latin typeface="Britannic Bold" panose="020B0903060703020204" pitchFamily="34" charset="0"/>
            </a:endParaRPr>
          </a:p>
          <a:p>
            <a:pPr lvl="0" fontAlgn="auto">
              <a:spcBef>
                <a:spcPts val="0"/>
              </a:spcBef>
              <a:spcAft>
                <a:spcPts val="0"/>
              </a:spcAft>
              <a:defRPr/>
            </a:pPr>
            <a:endParaRPr lang="ja-JP" altLang="en-US" sz="3600" dirty="0">
              <a:solidFill>
                <a:prstClr val="white"/>
              </a:solidFill>
              <a:latin typeface="Britannic Bold" panose="020B0903060703020204" pitchFamily="34" charset="0"/>
            </a:endParaRPr>
          </a:p>
          <a:p>
            <a:pPr lvl="0" fontAlgn="auto">
              <a:spcBef>
                <a:spcPts val="0"/>
              </a:spcBef>
              <a:spcAft>
                <a:spcPts val="0"/>
              </a:spcAft>
              <a:defRPr/>
            </a:pPr>
            <a:endParaRPr lang="ja-JP" altLang="en-US" sz="2400" dirty="0">
              <a:solidFill>
                <a:prstClr val="white"/>
              </a:solidFill>
              <a:latin typeface="Britannic Bold" panose="020B0903060703020204" pitchFamily="34" charset="0"/>
            </a:endParaRPr>
          </a:p>
        </p:txBody>
      </p:sp>
      <p:sp>
        <p:nvSpPr>
          <p:cNvPr id="6" name="六角形 5">
            <a:extLst>
              <a:ext uri="{FF2B5EF4-FFF2-40B4-BE49-F238E27FC236}">
                <a16:creationId xmlns:a16="http://schemas.microsoft.com/office/drawing/2014/main" id="{D3F428A0-EEA0-D332-36A9-9302C6D1B8FB}"/>
              </a:ext>
            </a:extLst>
          </p:cNvPr>
          <p:cNvSpPr/>
          <p:nvPr/>
        </p:nvSpPr>
        <p:spPr>
          <a:xfrm>
            <a:off x="464208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ja-JP" altLang="en-US" sz="3600" dirty="0">
                <a:solidFill>
                  <a:srgbClr val="FFFFFF"/>
                </a:solidFill>
              </a:rPr>
              <a:t>凱旋門</a:t>
            </a:r>
            <a:r>
              <a:rPr lang="ja-JP" altLang="en-US" sz="2400" dirty="0">
                <a:solidFill>
                  <a:srgbClr val="FFFFFF"/>
                </a:solidFill>
              </a:rPr>
              <a:t>（パリ）</a:t>
            </a:r>
            <a:endParaRPr lang="ja-JP" altLang="en-US" sz="3600" dirty="0"/>
          </a:p>
        </p:txBody>
      </p:sp>
      <p:sp>
        <p:nvSpPr>
          <p:cNvPr id="8" name="六角形 7">
            <a:extLst>
              <a:ext uri="{FF2B5EF4-FFF2-40B4-BE49-F238E27FC236}">
                <a16:creationId xmlns:a16="http://schemas.microsoft.com/office/drawing/2014/main" id="{251BC72E-B417-71E4-8DCA-DCAB954B22FD}"/>
              </a:ext>
            </a:extLst>
          </p:cNvPr>
          <p:cNvSpPr/>
          <p:nvPr/>
        </p:nvSpPr>
        <p:spPr>
          <a:xfrm>
            <a:off x="4644008" y="2572692"/>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altLang="ja-JP" sz="3600" dirty="0">
                <a:solidFill>
                  <a:srgbClr val="FFC000"/>
                </a:solidFill>
                <a:latin typeface="Britannic Bold" panose="020B0903060703020204" pitchFamily="34" charset="0"/>
              </a:rPr>
              <a:t>B.</a:t>
            </a:r>
            <a:r>
              <a:rPr lang="en-US" altLang="ja-JP" sz="1200" dirty="0">
                <a:solidFill>
                  <a:srgbClr val="FFC000"/>
                </a:solidFill>
                <a:latin typeface="Britannic Bold" panose="020B0903060703020204" pitchFamily="34" charset="0"/>
              </a:rPr>
              <a:t> </a:t>
            </a:r>
            <a:r>
              <a:rPr lang="ja-JP" altLang="en-US" sz="2800" dirty="0">
                <a:solidFill>
                  <a:srgbClr val="FFFFFF"/>
                </a:solidFill>
              </a:rPr>
              <a:t>ゼウス神殿</a:t>
            </a:r>
            <a:r>
              <a:rPr lang="ja-JP" altLang="en-US" sz="2000" dirty="0">
                <a:solidFill>
                  <a:srgbClr val="FFFFFF"/>
                </a:solidFill>
              </a:rPr>
              <a:t>（アテネ）</a:t>
            </a:r>
            <a:endParaRPr lang="en-US" altLang="ja-JP" sz="2000" dirty="0">
              <a:solidFill>
                <a:srgbClr val="FFFFFF"/>
              </a:solidFill>
            </a:endParaRPr>
          </a:p>
        </p:txBody>
      </p:sp>
      <p:sp>
        <p:nvSpPr>
          <p:cNvPr id="9" name="六角形 8">
            <a:extLst>
              <a:ext uri="{FF2B5EF4-FFF2-40B4-BE49-F238E27FC236}">
                <a16:creationId xmlns:a16="http://schemas.microsoft.com/office/drawing/2014/main" id="{93FF9D74-0CE1-DB85-2C6D-06E0A476CF06}"/>
              </a:ext>
            </a:extLst>
          </p:cNvPr>
          <p:cNvSpPr/>
          <p:nvPr/>
        </p:nvSpPr>
        <p:spPr>
          <a:xfrm>
            <a:off x="4644008" y="3363838"/>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solidFill>
                  <a:srgbClr val="FFFFFF"/>
                </a:solidFill>
              </a:rPr>
              <a:t>天安門</a:t>
            </a:r>
            <a:r>
              <a:rPr lang="ja-JP" altLang="en-US" sz="2400" dirty="0">
                <a:solidFill>
                  <a:srgbClr val="FFFFFF"/>
                </a:solidFill>
              </a:rPr>
              <a:t>（北京）</a:t>
            </a:r>
            <a:endParaRPr lang="ja-JP" altLang="en-US" sz="3600" dirty="0">
              <a:latin typeface="Britannic Bold" panose="020B0903060703020204" pitchFamily="34" charset="0"/>
            </a:endParaRPr>
          </a:p>
        </p:txBody>
      </p:sp>
      <p:sp>
        <p:nvSpPr>
          <p:cNvPr id="11" name="六角形 10">
            <a:extLst>
              <a:ext uri="{FF2B5EF4-FFF2-40B4-BE49-F238E27FC236}">
                <a16:creationId xmlns:a16="http://schemas.microsoft.com/office/drawing/2014/main" id="{2E22A438-6D73-79AA-08DB-FCA14FDF5145}"/>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第２問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220A436B-4C86-41CA-BC80-9D7DD86AD8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AE1C985B-FF62-D45C-3B6E-1A3FF40015F5}"/>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58C0512E-B059-72BE-10AC-960CED90F4DF}"/>
              </a:ext>
            </a:extLst>
          </p:cNvPr>
          <p:cNvSpPr/>
          <p:nvPr/>
        </p:nvSpPr>
        <p:spPr>
          <a:xfrm>
            <a:off x="4644008" y="1780604"/>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solidFill>
                  <a:srgbClr val="FFFFFF"/>
                </a:solidFill>
              </a:rPr>
              <a:t>東大寺</a:t>
            </a:r>
            <a:r>
              <a:rPr lang="ja-JP" altLang="en-US" sz="2400" dirty="0">
                <a:solidFill>
                  <a:srgbClr val="FFFFFF"/>
                </a:solidFill>
              </a:rPr>
              <a:t>（奈良）</a:t>
            </a:r>
            <a:endParaRPr lang="ja-JP" altLang="en-US" sz="3600" dirty="0">
              <a:latin typeface="Britannic Bold" panose="020B0903060703020204" pitchFamily="34" charset="0"/>
            </a:endParaRPr>
          </a:p>
        </p:txBody>
      </p:sp>
      <p:pic>
        <p:nvPicPr>
          <p:cNvPr id="2" name="図 1">
            <a:extLst>
              <a:ext uri="{FF2B5EF4-FFF2-40B4-BE49-F238E27FC236}">
                <a16:creationId xmlns:a16="http://schemas.microsoft.com/office/drawing/2014/main" id="{AA4BA9F0-D3AB-DF5A-4838-997AD38458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9632" y="2283718"/>
            <a:ext cx="2232248" cy="2232248"/>
          </a:xfrm>
          <a:prstGeom prst="rect">
            <a:avLst/>
          </a:prstGeom>
        </p:spPr>
      </p:pic>
    </p:spTree>
    <p:extLst>
      <p:ext uri="{BB962C8B-B14F-4D97-AF65-F5344CB8AC3E}">
        <p14:creationId xmlns:p14="http://schemas.microsoft.com/office/powerpoint/2010/main" val="2636614366"/>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10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fade">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fade">
                                      <p:cBhvr>
                                        <p:cTn id="39" dur="500"/>
                                        <p:tgtEl>
                                          <p:spTgt spid="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mph" presetSubtype="2" repeatCount="10000" fill="hold" nodeType="clickEffect">
                                  <p:stCondLst>
                                    <p:cond delay="0"/>
                                  </p:stCondLst>
                                  <p:childTnLst>
                                    <p:animClr clrSpc="rgb" dir="cw">
                                      <p:cBhvr>
                                        <p:cTn id="43" dur="500" fill="hold"/>
                                        <p:tgtEl>
                                          <p:spTgt spid="6"/>
                                        </p:tgtEl>
                                        <p:attrNameLst>
                                          <p:attrName>fillcolor</p:attrName>
                                        </p:attrNameLst>
                                      </p:cBhvr>
                                      <p:to>
                                        <a:srgbClr val="FF9900"/>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a:extLst>
            <a:ext uri="{FF2B5EF4-FFF2-40B4-BE49-F238E27FC236}">
              <a16:creationId xmlns:a16="http://schemas.microsoft.com/office/drawing/2014/main" id="{0B11A8DF-2435-A98A-5D0F-1D1FB2B5AC1B}"/>
            </a:ext>
          </a:extLst>
        </p:cNvPr>
        <p:cNvGrpSpPr/>
        <p:nvPr/>
      </p:nvGrpSpPr>
      <p:grpSpPr>
        <a:xfrm>
          <a:off x="0" y="0"/>
          <a:ext cx="0" cy="0"/>
          <a:chOff x="0" y="0"/>
          <a:chExt cx="0" cy="0"/>
        </a:xfrm>
      </p:grpSpPr>
      <p:sp>
        <p:nvSpPr>
          <p:cNvPr id="3" name="六角形 2">
            <a:extLst>
              <a:ext uri="{FF2B5EF4-FFF2-40B4-BE49-F238E27FC236}">
                <a16:creationId xmlns:a16="http://schemas.microsoft.com/office/drawing/2014/main" id="{817B0309-6FF5-B2DA-A4C4-053BFDB00A3E}"/>
              </a:ext>
            </a:extLst>
          </p:cNvPr>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ラオス語で</a:t>
            </a:r>
            <a:r>
              <a:rPr kumimoji="1" lang="ja-JP" altLang="en-US" sz="3600" b="0" i="0" u="none" strike="noStrike" kern="1200" cap="none" spc="0" normalizeH="0" baseline="0" noProof="0" dirty="0">
                <a:ln>
                  <a:noFill/>
                </a:ln>
                <a:solidFill>
                  <a:srgbClr val="F79646">
                    <a:lumMod val="75000"/>
                  </a:srgbClr>
                </a:solidFill>
                <a:effectLst/>
                <a:uLnTx/>
                <a:uFillTx/>
                <a:latin typeface="Calibri"/>
                <a:ea typeface="ＭＳ Ｐゴシック" panose="020B0600070205080204" pitchFamily="50" charset="-128"/>
                <a:cs typeface="+mn-cs"/>
              </a:rPr>
              <a:t>「勝利の門」</a:t>
            </a:r>
            <a:r>
              <a:rPr kumimoji="1" lang="ja-JP" altLang="en-US" sz="36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を意味するこの建物は</a:t>
            </a:r>
            <a:r>
              <a:rPr kumimoji="1" lang="ja-JP" altLang="en-US" sz="3600" b="0" i="0" u="none" strike="noStrike" kern="1200" cap="none" spc="0" normalizeH="0" baseline="0" noProof="0" dirty="0">
                <a:ln>
                  <a:noFill/>
                </a:ln>
                <a:solidFill>
                  <a:srgbClr val="00B050"/>
                </a:solidFill>
                <a:effectLst/>
                <a:uLnTx/>
                <a:uFillTx/>
                <a:latin typeface="Calibri"/>
                <a:ea typeface="ＭＳ Ｐゴシック" panose="020B0600070205080204" pitchFamily="50" charset="-128"/>
                <a:cs typeface="+mn-cs"/>
              </a:rPr>
              <a:t>パリの凱旋門</a:t>
            </a:r>
            <a:r>
              <a:rPr kumimoji="1" lang="ja-JP" altLang="en-US" sz="36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をモデルにしています。</a:t>
            </a:r>
            <a:endParaRPr kumimoji="1" lang="en-US" altLang="ja-JP" sz="36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門の下から天井に描かれた</a:t>
            </a:r>
            <a:r>
              <a:rPr kumimoji="1" lang="ja-JP" altLang="en-US" sz="3600" b="0" i="0" u="none" strike="noStrike" kern="1200" cap="none" spc="0" normalizeH="0" baseline="0" noProof="0" dirty="0">
                <a:ln>
                  <a:noFill/>
                </a:ln>
                <a:solidFill>
                  <a:srgbClr val="F79646">
                    <a:lumMod val="75000"/>
                  </a:srgbClr>
                </a:solidFill>
                <a:effectLst/>
                <a:uLnTx/>
                <a:uFillTx/>
                <a:latin typeface="Calibri"/>
                <a:ea typeface="ＭＳ Ｐゴシック" panose="020B0600070205080204" pitchFamily="50" charset="-128"/>
                <a:cs typeface="+mn-cs"/>
              </a:rPr>
              <a:t>神々や３つの頭を持つ象</a:t>
            </a:r>
            <a:r>
              <a:rPr kumimoji="1" lang="ja-JP" altLang="en-US" sz="36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などの美しいレリーフが見えます。</a:t>
            </a:r>
            <a:endParaRPr kumimoji="1" lang="en-US" altLang="ja-JP" sz="36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endParaRPr>
          </a:p>
        </p:txBody>
      </p:sp>
      <p:pic>
        <p:nvPicPr>
          <p:cNvPr id="4" name="図 3" descr="凧, シャツ, 記号 が含まれている画像&#10;&#10;自動的に生成された説明">
            <a:extLst>
              <a:ext uri="{FF2B5EF4-FFF2-40B4-BE49-F238E27FC236}">
                <a16:creationId xmlns:a16="http://schemas.microsoft.com/office/drawing/2014/main" id="{D720BFAC-A7CC-8FAB-FC4A-E2AC9ACCFC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158333608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a:extLst>
            <a:ext uri="{FF2B5EF4-FFF2-40B4-BE49-F238E27FC236}">
              <a16:creationId xmlns:a16="http://schemas.microsoft.com/office/drawing/2014/main" id="{0654239D-F994-8D18-49B3-3ECE50315B94}"/>
            </a:ext>
          </a:extLst>
        </p:cNvPr>
        <p:cNvGrpSpPr/>
        <p:nvPr/>
      </p:nvGrpSpPr>
      <p:grpSpPr>
        <a:xfrm>
          <a:off x="0" y="0"/>
          <a:ext cx="0" cy="0"/>
          <a:chOff x="0" y="0"/>
          <a:chExt cx="0" cy="0"/>
        </a:xfrm>
      </p:grpSpPr>
      <p:sp>
        <p:nvSpPr>
          <p:cNvPr id="4" name="六角形 3">
            <a:extLst>
              <a:ext uri="{FF2B5EF4-FFF2-40B4-BE49-F238E27FC236}">
                <a16:creationId xmlns:a16="http://schemas.microsoft.com/office/drawing/2014/main" id="{E16E33B9-5450-30A7-C3BB-85B5168DA86F}"/>
              </a:ext>
            </a:extLst>
          </p:cNvPr>
          <p:cNvSpPr/>
          <p:nvPr/>
        </p:nvSpPr>
        <p:spPr>
          <a:xfrm>
            <a:off x="25200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rIns="72000" anchor="ctr"/>
          <a:lstStyle/>
          <a:p>
            <a:pPr lvl="0" algn="ctr">
              <a:defRPr/>
            </a:pPr>
            <a:r>
              <a:rPr lang="ja-JP" altLang="en-US" sz="4400" dirty="0">
                <a:solidFill>
                  <a:srgbClr val="FFFFFF"/>
                </a:solidFill>
              </a:rPr>
              <a:t>ラオスの首都</a:t>
            </a:r>
            <a:endParaRPr lang="en-US" altLang="ja-JP" sz="4400" dirty="0">
              <a:solidFill>
                <a:srgbClr val="FFFFFF"/>
              </a:solidFill>
            </a:endParaRPr>
          </a:p>
          <a:p>
            <a:pPr lvl="0" algn="ctr">
              <a:defRPr/>
            </a:pPr>
            <a:r>
              <a:rPr lang="ja-JP" altLang="en-US" sz="4400" dirty="0">
                <a:solidFill>
                  <a:srgbClr val="FFFFFF"/>
                </a:solidFill>
              </a:rPr>
              <a:t>はどこか。</a:t>
            </a:r>
            <a:endParaRPr lang="en-US" altLang="ja-JP" sz="4400" dirty="0">
              <a:solidFill>
                <a:srgbClr val="FFFFFF"/>
              </a:solidFill>
            </a:endParaRPr>
          </a:p>
        </p:txBody>
      </p:sp>
      <p:sp>
        <p:nvSpPr>
          <p:cNvPr id="6" name="六角形 5">
            <a:extLst>
              <a:ext uri="{FF2B5EF4-FFF2-40B4-BE49-F238E27FC236}">
                <a16:creationId xmlns:a16="http://schemas.microsoft.com/office/drawing/2014/main" id="{D3F428A0-EEA0-D332-36A9-9302C6D1B8FB}"/>
              </a:ext>
            </a:extLst>
          </p:cNvPr>
          <p:cNvSpPr/>
          <p:nvPr/>
        </p:nvSpPr>
        <p:spPr>
          <a:xfrm>
            <a:off x="464208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ja-JP" altLang="en-US" sz="3600" dirty="0">
                <a:solidFill>
                  <a:srgbClr val="FFFFFF"/>
                </a:solidFill>
              </a:rPr>
              <a:t>ビエンチャン</a:t>
            </a:r>
            <a:endParaRPr lang="en-US" altLang="ja-JP" sz="3600" dirty="0">
              <a:solidFill>
                <a:srgbClr val="FFFFFF"/>
              </a:solidFill>
            </a:endParaRPr>
          </a:p>
        </p:txBody>
      </p:sp>
      <p:sp>
        <p:nvSpPr>
          <p:cNvPr id="8" name="六角形 7">
            <a:extLst>
              <a:ext uri="{FF2B5EF4-FFF2-40B4-BE49-F238E27FC236}">
                <a16:creationId xmlns:a16="http://schemas.microsoft.com/office/drawing/2014/main" id="{251BC72E-B417-71E4-8DCA-DCAB954B22FD}"/>
              </a:ext>
            </a:extLst>
          </p:cNvPr>
          <p:cNvSpPr/>
          <p:nvPr/>
        </p:nvSpPr>
        <p:spPr>
          <a:xfrm>
            <a:off x="4644008" y="2572692"/>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altLang="ja-JP" sz="3600" dirty="0">
                <a:solidFill>
                  <a:srgbClr val="FFC000"/>
                </a:solidFill>
                <a:latin typeface="Britannic Bold" panose="020B0903060703020204" pitchFamily="34" charset="0"/>
              </a:rPr>
              <a:t>B. </a:t>
            </a:r>
            <a:r>
              <a:rPr lang="ja-JP" altLang="en-US" sz="3600" dirty="0">
                <a:solidFill>
                  <a:srgbClr val="FFFFFF"/>
                </a:solidFill>
              </a:rPr>
              <a:t>ジャカルタ</a:t>
            </a:r>
            <a:endParaRPr lang="en-US" altLang="ja-JP" sz="3600" dirty="0">
              <a:solidFill>
                <a:srgbClr val="FFFFFF"/>
              </a:solidFill>
            </a:endParaRPr>
          </a:p>
        </p:txBody>
      </p:sp>
      <p:sp>
        <p:nvSpPr>
          <p:cNvPr id="9" name="六角形 8">
            <a:extLst>
              <a:ext uri="{FF2B5EF4-FFF2-40B4-BE49-F238E27FC236}">
                <a16:creationId xmlns:a16="http://schemas.microsoft.com/office/drawing/2014/main" id="{93FF9D74-0CE1-DB85-2C6D-06E0A476CF06}"/>
              </a:ext>
            </a:extLst>
          </p:cNvPr>
          <p:cNvSpPr/>
          <p:nvPr/>
        </p:nvSpPr>
        <p:spPr>
          <a:xfrm>
            <a:off x="4644008" y="3363838"/>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solidFill>
                  <a:srgbClr val="FFFFFF"/>
                </a:solidFill>
              </a:rPr>
              <a:t>ハノイ</a:t>
            </a:r>
            <a:endParaRPr lang="ja-JP" altLang="en-US" sz="3600" dirty="0">
              <a:latin typeface="Britannic Bold" panose="020B0903060703020204" pitchFamily="34" charset="0"/>
            </a:endParaRPr>
          </a:p>
        </p:txBody>
      </p:sp>
      <p:sp>
        <p:nvSpPr>
          <p:cNvPr id="11" name="六角形 10">
            <a:extLst>
              <a:ext uri="{FF2B5EF4-FFF2-40B4-BE49-F238E27FC236}">
                <a16:creationId xmlns:a16="http://schemas.microsoft.com/office/drawing/2014/main" id="{2E22A438-6D73-79AA-08DB-FCA14FDF5145}"/>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第３問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220A436B-4C86-41CA-BC80-9D7DD86AD8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AE1C985B-FF62-D45C-3B6E-1A3FF40015F5}"/>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58C0512E-B059-72BE-10AC-960CED90F4DF}"/>
              </a:ext>
            </a:extLst>
          </p:cNvPr>
          <p:cNvSpPr/>
          <p:nvPr/>
        </p:nvSpPr>
        <p:spPr>
          <a:xfrm>
            <a:off x="4644008" y="1780604"/>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solidFill>
                  <a:srgbClr val="FFFFFF"/>
                </a:solidFill>
              </a:rPr>
              <a:t>バンコク</a:t>
            </a:r>
            <a:endParaRPr lang="ja-JP" altLang="en-US" sz="3600" dirty="0">
              <a:latin typeface="Britannic Bold" panose="020B0903060703020204" pitchFamily="34" charset="0"/>
            </a:endParaRPr>
          </a:p>
        </p:txBody>
      </p:sp>
    </p:spTree>
    <p:extLst>
      <p:ext uri="{BB962C8B-B14F-4D97-AF65-F5344CB8AC3E}">
        <p14:creationId xmlns:p14="http://schemas.microsoft.com/office/powerpoint/2010/main" val="3377487419"/>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fade">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mph" presetSubtype="2" repeatCount="10000" fill="hold" nodeType="clickEffect">
                                  <p:stCondLst>
                                    <p:cond delay="0"/>
                                  </p:stCondLst>
                                  <p:childTnLst>
                                    <p:animClr clrSpc="rgb" dir="cw">
                                      <p:cBhvr>
                                        <p:cTn id="38" dur="500" fill="hold"/>
                                        <p:tgtEl>
                                          <p:spTgt spid="6"/>
                                        </p:tgtEl>
                                        <p:attrNameLst>
                                          <p:attrName>fillcolor</p:attrName>
                                        </p:attrNameLst>
                                      </p:cBhvr>
                                      <p:to>
                                        <a:srgbClr val="FF9900"/>
                                      </p:to>
                                    </p:animClr>
                                    <p:set>
                                      <p:cBhvr>
                                        <p:cTn id="39" dur="500" fill="hold"/>
                                        <p:tgtEl>
                                          <p:spTgt spid="6"/>
                                        </p:tgtEl>
                                        <p:attrNameLst>
                                          <p:attrName>fill.type</p:attrName>
                                        </p:attrNameLst>
                                      </p:cBhvr>
                                      <p:to>
                                        <p:strVal val="solid"/>
                                      </p:to>
                                    </p:set>
                                    <p:set>
                                      <p:cBhvr>
                                        <p:cTn id="40" dur="500" fill="hold"/>
                                        <p:tgtEl>
                                          <p:spTgt spid="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六角形 3">
            <a:extLst>
              <a:ext uri="{FF2B5EF4-FFF2-40B4-BE49-F238E27FC236}">
                <a16:creationId xmlns:a16="http://schemas.microsoft.com/office/drawing/2014/main" id="{F1F9B4AD-9159-54BB-6009-2061ABEDEF37}"/>
              </a:ext>
            </a:extLst>
          </p:cNvPr>
          <p:cNvSpPr/>
          <p:nvPr/>
        </p:nvSpPr>
        <p:spPr>
          <a:xfrm>
            <a:off x="251520" y="4155926"/>
            <a:ext cx="8568952" cy="720428"/>
          </a:xfrm>
          <a:prstGeom prst="hexagon">
            <a:avLst>
              <a:gd name="adj" fmla="val 44513"/>
              <a:gd name="vf" fmla="val 115470"/>
            </a:avLst>
          </a:prstGeom>
          <a:solidFill>
            <a:schemeClr val="bg1"/>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600" dirty="0">
                <a:solidFill>
                  <a:srgbClr val="FFFFFF"/>
                </a:solidFill>
              </a:rPr>
              <a:t>ラオスの首都はビエンチャンです。</a:t>
            </a:r>
          </a:p>
        </p:txBody>
      </p:sp>
      <p:pic>
        <p:nvPicPr>
          <p:cNvPr id="5" name="図 4" descr="テキスト, 地図 が含まれている画像&#10;&#10;自動的に生成された説明">
            <a:hlinkClick r:id="rId2"/>
            <a:extLst>
              <a:ext uri="{FF2B5EF4-FFF2-40B4-BE49-F238E27FC236}">
                <a16:creationId xmlns:a16="http://schemas.microsoft.com/office/drawing/2014/main" id="{9B0C9EEA-F014-83D1-C5C5-05AA6AE4EF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9760" y="267494"/>
            <a:ext cx="6084479" cy="3672756"/>
          </a:xfrm>
          <a:prstGeom prst="rect">
            <a:avLst/>
          </a:prstGeom>
        </p:spPr>
      </p:pic>
    </p:spTree>
    <p:extLst>
      <p:ext uri="{BB962C8B-B14F-4D97-AF65-F5344CB8AC3E}">
        <p14:creationId xmlns:p14="http://schemas.microsoft.com/office/powerpoint/2010/main" val="248737935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ja-JP" altLang="en-US" sz="4400" dirty="0">
                <a:solidFill>
                  <a:srgbClr val="FFFFFF"/>
                </a:solidFill>
              </a:rPr>
              <a:t>日本とラオスのお付き合いはどのくらいの長さか。</a:t>
            </a:r>
          </a:p>
        </p:txBody>
      </p:sp>
      <p:sp>
        <p:nvSpPr>
          <p:cNvPr id="6" name="六角形 5"/>
          <p:cNvSpPr/>
          <p:nvPr/>
        </p:nvSpPr>
        <p:spPr>
          <a:xfrm>
            <a:off x="4642088" y="2572692"/>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latin typeface="Britannic Bold" panose="020B0903060703020204" pitchFamily="34" charset="0"/>
              </a:rPr>
              <a:t>７０年</a:t>
            </a:r>
            <a:endParaRPr lang="ja-JP" altLang="en-US" sz="2000" dirty="0"/>
          </a:p>
        </p:txBody>
      </p:sp>
      <p:sp>
        <p:nvSpPr>
          <p:cNvPr id="8" name="六角形 7"/>
          <p:cNvSpPr/>
          <p:nvPr/>
        </p:nvSpPr>
        <p:spPr>
          <a:xfrm>
            <a:off x="4644008" y="1780604"/>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latin typeface="Britannic Bold" panose="020B0903060703020204" pitchFamily="34" charset="0"/>
              </a:rPr>
              <a:t>２０年</a:t>
            </a:r>
            <a:endParaRPr lang="ja-JP" altLang="en-US" sz="3600" dirty="0"/>
          </a:p>
        </p:txBody>
      </p:sp>
      <p:sp>
        <p:nvSpPr>
          <p:cNvPr id="9" name="六角形 8"/>
          <p:cNvSpPr/>
          <p:nvPr/>
        </p:nvSpPr>
        <p:spPr>
          <a:xfrm>
            <a:off x="4644008" y="3363838"/>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latin typeface="Britannic Bold" panose="020B0903060703020204" pitchFamily="34" charset="0"/>
              </a:rPr>
              <a:t>１５０年</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第４問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5EF1657C-736F-4CDF-9727-9F72D959F31E}"/>
              </a:ext>
            </a:extLst>
          </p:cNvPr>
          <p:cNvSpPr/>
          <p:nvPr/>
        </p:nvSpPr>
        <p:spPr>
          <a:xfrm>
            <a:off x="464400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ja-JP" altLang="en-US" sz="3600" dirty="0">
                <a:latin typeface="Britannic Bold" panose="020B0903060703020204" pitchFamily="34" charset="0"/>
              </a:rPr>
              <a:t>４００年</a:t>
            </a:r>
          </a:p>
        </p:txBody>
      </p:sp>
    </p:spTree>
    <p:extLst>
      <p:ext uri="{BB962C8B-B14F-4D97-AF65-F5344CB8AC3E}">
        <p14:creationId xmlns:p14="http://schemas.microsoft.com/office/powerpoint/2010/main" val="3581349186"/>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fade">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fade">
                                      <p:cBhvr>
                                        <p:cTn id="39" dur="500"/>
                                        <p:tgtEl>
                                          <p:spTgt spid="10">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mph" presetSubtype="2" repeatCount="10000" fill="hold" nodeType="clickEffect">
                                  <p:stCondLst>
                                    <p:cond delay="0"/>
                                  </p:stCondLst>
                                  <p:childTnLst>
                                    <p:animClr clrSpc="rgb" dir="cw">
                                      <p:cBhvr>
                                        <p:cTn id="43" dur="500" fill="hold"/>
                                        <p:tgtEl>
                                          <p:spTgt spid="6"/>
                                        </p:tgtEl>
                                        <p:attrNameLst>
                                          <p:attrName>fillcolor</p:attrName>
                                        </p:attrNameLst>
                                      </p:cBhvr>
                                      <p:to>
                                        <a:srgbClr val="FF9900"/>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3000" dirty="0">
                <a:solidFill>
                  <a:schemeClr val="tx1">
                    <a:lumMod val="50000"/>
                  </a:schemeClr>
                </a:solidFill>
              </a:rPr>
              <a:t>日本とラオスは</a:t>
            </a:r>
            <a:r>
              <a:rPr lang="en-US" altLang="ja-JP" sz="3000" dirty="0">
                <a:solidFill>
                  <a:schemeClr val="tx1">
                    <a:lumMod val="50000"/>
                  </a:schemeClr>
                </a:solidFill>
              </a:rPr>
              <a:t>1955</a:t>
            </a:r>
            <a:r>
              <a:rPr lang="ja-JP" altLang="en-US" sz="3000" dirty="0">
                <a:solidFill>
                  <a:schemeClr val="tx1">
                    <a:lumMod val="50000"/>
                  </a:schemeClr>
                </a:solidFill>
              </a:rPr>
              <a:t>年</a:t>
            </a:r>
            <a:r>
              <a:rPr lang="en-US" altLang="ja-JP" sz="3000" dirty="0">
                <a:solidFill>
                  <a:schemeClr val="tx1">
                    <a:lumMod val="50000"/>
                  </a:schemeClr>
                </a:solidFill>
              </a:rPr>
              <a:t>3</a:t>
            </a:r>
            <a:r>
              <a:rPr lang="ja-JP" altLang="en-US" sz="3000" dirty="0">
                <a:solidFill>
                  <a:schemeClr val="tx1">
                    <a:lumMod val="50000"/>
                  </a:schemeClr>
                </a:solidFill>
              </a:rPr>
              <a:t>月</a:t>
            </a:r>
            <a:r>
              <a:rPr lang="en-US" altLang="ja-JP" sz="3000" dirty="0">
                <a:solidFill>
                  <a:schemeClr val="tx1">
                    <a:lumMod val="50000"/>
                  </a:schemeClr>
                </a:solidFill>
              </a:rPr>
              <a:t>5</a:t>
            </a:r>
            <a:r>
              <a:rPr lang="ja-JP" altLang="en-US" sz="3000" dirty="0">
                <a:solidFill>
                  <a:schemeClr val="tx1">
                    <a:lumMod val="50000"/>
                  </a:schemeClr>
                </a:solidFill>
              </a:rPr>
              <a:t>日に国交を樹立。</a:t>
            </a:r>
            <a:r>
              <a:rPr lang="en-US" altLang="ja-JP" sz="3000" dirty="0">
                <a:solidFill>
                  <a:schemeClr val="tx1">
                    <a:lumMod val="50000"/>
                  </a:schemeClr>
                </a:solidFill>
              </a:rPr>
              <a:t>2025</a:t>
            </a:r>
            <a:r>
              <a:rPr lang="ja-JP" altLang="en-US" sz="3000" dirty="0">
                <a:solidFill>
                  <a:schemeClr val="tx1">
                    <a:lumMod val="50000"/>
                  </a:schemeClr>
                </a:solidFill>
              </a:rPr>
              <a:t>年に日本とラオスは国交樹立</a:t>
            </a:r>
            <a:r>
              <a:rPr lang="en-US" altLang="ja-JP" sz="3000" dirty="0">
                <a:solidFill>
                  <a:schemeClr val="tx1">
                    <a:lumMod val="50000"/>
                  </a:schemeClr>
                </a:solidFill>
              </a:rPr>
              <a:t>70</a:t>
            </a:r>
            <a:r>
              <a:rPr lang="ja-JP" altLang="en-US" sz="3000" dirty="0">
                <a:solidFill>
                  <a:schemeClr val="tx1">
                    <a:lumMod val="50000"/>
                  </a:schemeClr>
                </a:solidFill>
              </a:rPr>
              <a:t>周年を迎えました。</a:t>
            </a:r>
          </a:p>
          <a:p>
            <a:pPr fontAlgn="auto">
              <a:spcBef>
                <a:spcPts val="0"/>
              </a:spcBef>
              <a:spcAft>
                <a:spcPts val="0"/>
              </a:spcAft>
              <a:defRPr/>
            </a:pPr>
            <a:r>
              <a:rPr lang="ja-JP" altLang="en-US" sz="3000" dirty="0">
                <a:solidFill>
                  <a:schemeClr val="tx1">
                    <a:lumMod val="50000"/>
                  </a:schemeClr>
                </a:solidFill>
              </a:rPr>
              <a:t>今後も日本とラオス間の交流が促進されることを願います。</a:t>
            </a: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401733581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2400" dirty="0">
                <a:solidFill>
                  <a:srgbClr val="FF0000"/>
                </a:solidFill>
                <a:latin typeface="Britannic Bold" panose="020B0903060703020204" pitchFamily="34" charset="0"/>
              </a:rPr>
              <a:t>サービス問題</a:t>
            </a:r>
            <a:endParaRPr lang="en-US" altLang="ja-JP" sz="2400" dirty="0">
              <a:solidFill>
                <a:srgbClr val="FF0000"/>
              </a:solidFill>
              <a:latin typeface="Britannic Bold" panose="020B0903060703020204" pitchFamily="34" charset="0"/>
            </a:endParaRPr>
          </a:p>
          <a:p>
            <a:pPr lvl="0" fontAlgn="auto">
              <a:spcBef>
                <a:spcPts val="0"/>
              </a:spcBef>
              <a:spcAft>
                <a:spcPts val="0"/>
              </a:spcAft>
              <a:defRPr/>
            </a:pPr>
            <a:r>
              <a:rPr lang="ja-JP" altLang="en-US" sz="2400" dirty="0">
                <a:solidFill>
                  <a:srgbClr val="FFFF00"/>
                </a:solidFill>
                <a:latin typeface="Britannic Bold" panose="020B0903060703020204" pitchFamily="34" charset="0"/>
              </a:rPr>
              <a:t>正解したら３ポイント</a:t>
            </a:r>
            <a:endParaRPr lang="en-US" altLang="ja-JP" sz="2400" dirty="0">
              <a:solidFill>
                <a:srgbClr val="FFFF00"/>
              </a:solidFill>
              <a:latin typeface="Britannic Bold" panose="020B0903060703020204" pitchFamily="34" charset="0"/>
            </a:endParaRPr>
          </a:p>
          <a:p>
            <a:pPr lvl="0" fontAlgn="auto">
              <a:spcBef>
                <a:spcPts val="0"/>
              </a:spcBef>
              <a:spcAft>
                <a:spcPts val="0"/>
              </a:spcAft>
              <a:defRPr/>
            </a:pPr>
            <a:endParaRPr lang="en-US" altLang="ja-JP" sz="2400" dirty="0">
              <a:solidFill>
                <a:srgbClr val="FFFF00"/>
              </a:solidFill>
              <a:latin typeface="Britannic Bold" panose="020B0903060703020204" pitchFamily="34" charset="0"/>
            </a:endParaRPr>
          </a:p>
          <a:p>
            <a:pPr lvl="0" algn="ctr">
              <a:defRPr/>
            </a:pPr>
            <a:r>
              <a:rPr lang="ja-JP" altLang="en-US" sz="3800" dirty="0">
                <a:solidFill>
                  <a:srgbClr val="FFFFFF"/>
                </a:solidFill>
              </a:rPr>
              <a:t>ビエンチャンのバス公社にバスを贈った日本の都市はどこか。</a:t>
            </a:r>
            <a:endParaRPr lang="en-US" altLang="ja-JP" sz="3800" dirty="0">
              <a:solidFill>
                <a:srgbClr val="FFFFFF"/>
              </a:solidFill>
            </a:endParaRPr>
          </a:p>
        </p:txBody>
      </p:sp>
      <p:sp>
        <p:nvSpPr>
          <p:cNvPr id="6" name="六角形 5"/>
          <p:cNvSpPr/>
          <p:nvPr/>
        </p:nvSpPr>
        <p:spPr>
          <a:xfrm>
            <a:off x="4642088" y="3364780"/>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latin typeface="Britannic Bold" panose="020B0903060703020204" pitchFamily="34" charset="0"/>
              </a:rPr>
              <a:t>京都市</a:t>
            </a:r>
            <a:endParaRPr lang="ja-JP" altLang="en-US" sz="3600" dirty="0"/>
          </a:p>
        </p:txBody>
      </p:sp>
      <p:sp>
        <p:nvSpPr>
          <p:cNvPr id="8" name="六角形 7"/>
          <p:cNvSpPr/>
          <p:nvPr/>
        </p:nvSpPr>
        <p:spPr>
          <a:xfrm>
            <a:off x="4644008" y="2572692"/>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latin typeface="Britannic Bold" panose="020B0903060703020204" pitchFamily="34" charset="0"/>
              </a:rPr>
              <a:t>福岡市</a:t>
            </a:r>
            <a:endParaRPr lang="ja-JP" altLang="en-US" sz="3600" dirty="0"/>
          </a:p>
        </p:txBody>
      </p:sp>
      <p:sp>
        <p:nvSpPr>
          <p:cNvPr id="9" name="六角形 8"/>
          <p:cNvSpPr/>
          <p:nvPr/>
        </p:nvSpPr>
        <p:spPr>
          <a:xfrm>
            <a:off x="4644008" y="1780604"/>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latin typeface="Britannic Bold" panose="020B0903060703020204" pitchFamily="34" charset="0"/>
              </a:rPr>
              <a:t>大分市</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第５問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5EF1657C-736F-4CDF-9727-9F72D959F31E}"/>
              </a:ext>
            </a:extLst>
          </p:cNvPr>
          <p:cNvSpPr/>
          <p:nvPr/>
        </p:nvSpPr>
        <p:spPr>
          <a:xfrm>
            <a:off x="464400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ja-JP" altLang="en-US" sz="3600" dirty="0">
                <a:latin typeface="Britannic Bold" panose="020B0903060703020204" pitchFamily="34" charset="0"/>
              </a:rPr>
              <a:t>大阪市</a:t>
            </a:r>
          </a:p>
        </p:txBody>
      </p:sp>
    </p:spTree>
    <p:extLst>
      <p:ext uri="{BB962C8B-B14F-4D97-AF65-F5344CB8AC3E}">
        <p14:creationId xmlns:p14="http://schemas.microsoft.com/office/powerpoint/2010/main" val="549847869"/>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p:cTn id="27"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28"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fade">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fade">
                                      <p:cBhvr>
                                        <p:cTn id="39" dur="10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Effect transition="in" filter="fade">
                                      <p:cBhvr>
                                        <p:cTn id="44" dur="500"/>
                                        <p:tgtEl>
                                          <p:spTgt spid="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Effect transition="in" filter="fade">
                                      <p:cBhvr>
                                        <p:cTn id="49" dur="500"/>
                                        <p:tgtEl>
                                          <p:spTgt spid="10">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mph" presetSubtype="2" repeatCount="10000" fill="hold" nodeType="clickEffect">
                                  <p:stCondLst>
                                    <p:cond delay="0"/>
                                  </p:stCondLst>
                                  <p:childTnLst>
                                    <p:animClr clrSpc="rgb" dir="cw">
                                      <p:cBhvr>
                                        <p:cTn id="53" dur="500" fill="hold"/>
                                        <p:tgtEl>
                                          <p:spTgt spid="6"/>
                                        </p:tgtEl>
                                        <p:attrNameLst>
                                          <p:attrName>fillcolor</p:attrName>
                                        </p:attrNameLst>
                                      </p:cBhvr>
                                      <p:to>
                                        <a:srgbClr val="FF9900"/>
                                      </p:to>
                                    </p:animClr>
                                    <p:set>
                                      <p:cBhvr>
                                        <p:cTn id="54" dur="500" fill="hold"/>
                                        <p:tgtEl>
                                          <p:spTgt spid="6"/>
                                        </p:tgtEl>
                                        <p:attrNameLst>
                                          <p:attrName>fill.type</p:attrName>
                                        </p:attrNameLst>
                                      </p:cBhvr>
                                      <p:to>
                                        <p:strVal val="solid"/>
                                      </p:to>
                                    </p:set>
                                    <p:set>
                                      <p:cBhvr>
                                        <p:cTn id="55" dur="500" fill="hold"/>
                                        <p:tgtEl>
                                          <p:spTgt spid="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C40E6F3-B7D8-D526-30DC-C4F95E30F5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6376" y="2153581"/>
            <a:ext cx="1800000" cy="1800000"/>
          </a:xfrm>
          <a:prstGeom prst="rect">
            <a:avLst/>
          </a:prstGeom>
        </p:spPr>
      </p:pic>
      <p:pic>
        <p:nvPicPr>
          <p:cNvPr id="5" name="図 4">
            <a:extLst>
              <a:ext uri="{FF2B5EF4-FFF2-40B4-BE49-F238E27FC236}">
                <a16:creationId xmlns:a16="http://schemas.microsoft.com/office/drawing/2014/main" id="{5EB31953-EF74-5BB1-C8E2-2A2D66BA2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376" y="267494"/>
            <a:ext cx="1800000" cy="1800000"/>
          </a:xfrm>
          <a:prstGeom prst="rect">
            <a:avLst/>
          </a:prstGeom>
        </p:spPr>
      </p:pic>
      <p:pic>
        <p:nvPicPr>
          <p:cNvPr id="7" name="図 6">
            <a:extLst>
              <a:ext uri="{FF2B5EF4-FFF2-40B4-BE49-F238E27FC236}">
                <a16:creationId xmlns:a16="http://schemas.microsoft.com/office/drawing/2014/main" id="{C8BDBE90-28A1-958A-8BDC-76D46325AC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846" y="279074"/>
            <a:ext cx="4882254" cy="3661691"/>
          </a:xfrm>
          <a:prstGeom prst="rect">
            <a:avLst/>
          </a:prstGeom>
        </p:spPr>
      </p:pic>
      <p:sp>
        <p:nvSpPr>
          <p:cNvPr id="8" name="六角形 7">
            <a:extLst>
              <a:ext uri="{FF2B5EF4-FFF2-40B4-BE49-F238E27FC236}">
                <a16:creationId xmlns:a16="http://schemas.microsoft.com/office/drawing/2014/main" id="{11EA4E28-3D6B-99F2-4365-97505C1F4164}"/>
              </a:ext>
            </a:extLst>
          </p:cNvPr>
          <p:cNvSpPr/>
          <p:nvPr/>
        </p:nvSpPr>
        <p:spPr>
          <a:xfrm>
            <a:off x="251520" y="4155926"/>
            <a:ext cx="8568952" cy="720428"/>
          </a:xfrm>
          <a:prstGeom prst="hexagon">
            <a:avLst>
              <a:gd name="adj" fmla="val 44513"/>
              <a:gd name="vf" fmla="val 115470"/>
            </a:avLst>
          </a:prstGeom>
          <a:solidFill>
            <a:schemeClr val="bg1"/>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600" dirty="0">
                <a:solidFill>
                  <a:srgbClr val="FFFFFF"/>
                </a:solidFill>
              </a:rPr>
              <a:t>おなじみの京都市バスです。</a:t>
            </a:r>
          </a:p>
        </p:txBody>
      </p:sp>
    </p:spTree>
    <p:extLst>
      <p:ext uri="{BB962C8B-B14F-4D97-AF65-F5344CB8AC3E}">
        <p14:creationId xmlns:p14="http://schemas.microsoft.com/office/powerpoint/2010/main" val="2930976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6" name="正方形/長方形 5"/>
          <p:cNvSpPr/>
          <p:nvPr/>
        </p:nvSpPr>
        <p:spPr>
          <a:xfrm>
            <a:off x="647564" y="544240"/>
            <a:ext cx="7848872" cy="1224136"/>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lvl="0" algn="ctr" fontAlgn="auto">
              <a:spcBef>
                <a:spcPts val="0"/>
              </a:spcBef>
              <a:spcAft>
                <a:spcPts val="0"/>
              </a:spcAft>
              <a:defRPr/>
            </a:pPr>
            <a:r>
              <a:rPr lang="ja-JP" altLang="en-US"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新世界</a:t>
            </a:r>
            <a:r>
              <a:rPr lang="ja-JP" altLang="en-US" sz="5400" b="1" dirty="0">
                <a:ln w="11430"/>
                <a:solidFill>
                  <a:srgbClr val="C0000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発見</a:t>
            </a:r>
            <a:r>
              <a:rPr lang="ja-JP" altLang="en-US"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クイズ</a:t>
            </a:r>
          </a:p>
        </p:txBody>
      </p:sp>
      <p:sp>
        <p:nvSpPr>
          <p:cNvPr id="5" name="正方形/長方形 4"/>
          <p:cNvSpPr/>
          <p:nvPr/>
        </p:nvSpPr>
        <p:spPr>
          <a:xfrm>
            <a:off x="5327924" y="2067694"/>
            <a:ext cx="3384376" cy="746465"/>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ja-JP" altLang="en-US" sz="5400" b="1" dirty="0">
                <a:ln w="11430"/>
                <a:solidFill>
                  <a:srgbClr val="7030A0"/>
                </a:solidFill>
                <a:effectLst>
                  <a:outerShdw blurRad="80000" dist="40000" dir="5040000" algn="tl">
                    <a:srgbClr val="000000">
                      <a:alpha val="30000"/>
                    </a:srgbClr>
                  </a:outerShdw>
                </a:effectLst>
                <a:latin typeface="まーと中細丸ゴシック" panose="02000000000000000000" pitchFamily="2" charset="-128"/>
                <a:ea typeface="まーと中細丸ゴシック" panose="02000000000000000000" pitchFamily="2" charset="-128"/>
              </a:rPr>
              <a:t>ラオス編</a:t>
            </a:r>
          </a:p>
        </p:txBody>
      </p:sp>
      <p:sp>
        <p:nvSpPr>
          <p:cNvPr id="7" name="正方形/長方形 6"/>
          <p:cNvSpPr/>
          <p:nvPr/>
        </p:nvSpPr>
        <p:spPr>
          <a:xfrm>
            <a:off x="755576" y="2112875"/>
            <a:ext cx="4392488" cy="656102"/>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ja-JP" altLang="en-US" sz="5400" b="1" dirty="0">
                <a:ln w="11430"/>
                <a:solidFill>
                  <a:srgbClr val="00B05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あなたは知ってる？</a:t>
            </a:r>
            <a:endParaRPr lang="en-US" altLang="ja-JP" sz="5400" b="1" dirty="0">
              <a:ln w="11430"/>
              <a:solidFill>
                <a:srgbClr val="00B05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endParaRPr>
          </a:p>
        </p:txBody>
      </p:sp>
      <p:pic>
        <p:nvPicPr>
          <p:cNvPr id="8" name="図 7" descr="食品, 持つ, テーブル, ホワイト が含まれている画像&#10;&#10;自動的に生成された説明">
            <a:extLst>
              <a:ext uri="{FF2B5EF4-FFF2-40B4-BE49-F238E27FC236}">
                <a16:creationId xmlns:a16="http://schemas.microsoft.com/office/drawing/2014/main" id="{EBFC2931-7D28-413E-AD8B-B99BB323C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2931790"/>
            <a:ext cx="1872208" cy="1872208"/>
          </a:xfrm>
          <a:prstGeom prst="rect">
            <a:avLst/>
          </a:prstGeom>
        </p:spPr>
      </p:pic>
      <p:pic>
        <p:nvPicPr>
          <p:cNvPr id="2" name="図 1">
            <a:extLst>
              <a:ext uri="{FF2B5EF4-FFF2-40B4-BE49-F238E27FC236}">
                <a16:creationId xmlns:a16="http://schemas.microsoft.com/office/drawing/2014/main" id="{FA55D561-0DFF-111F-F50B-B67E0D0427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745" y="2877170"/>
            <a:ext cx="2569103" cy="1926827"/>
          </a:xfrm>
          <a:prstGeom prst="rect">
            <a:avLst/>
          </a:prstGeom>
        </p:spPr>
      </p:pic>
      <p:pic>
        <p:nvPicPr>
          <p:cNvPr id="3" name="図 2" descr="タオル, 敷物 が含まれている画像&#10;&#10;自動的に生成された説明">
            <a:extLst>
              <a:ext uri="{FF2B5EF4-FFF2-40B4-BE49-F238E27FC236}">
                <a16:creationId xmlns:a16="http://schemas.microsoft.com/office/drawing/2014/main" id="{50CDFB45-B691-66B5-E871-BC0B209AD9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200" y="3259426"/>
            <a:ext cx="1865663" cy="1236002"/>
          </a:xfrm>
          <a:prstGeom prst="rect">
            <a:avLst/>
          </a:prstGeom>
        </p:spPr>
      </p:pic>
    </p:spTree>
  </p:cSld>
  <p:clrMapOvr>
    <a:masterClrMapping/>
  </p:clrMapOvr>
  <p:transition>
    <p:sndAc>
      <p:stSnd>
        <p:snd r:embed="rId2" name="abc-start1-33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0"/>
                                        <p:tgtEl>
                                          <p:spTgt spid="7"/>
                                        </p:tgtEl>
                                      </p:cBhvr>
                                    </p:animEffect>
                                  </p:childTnLst>
                                </p:cTn>
                              </p:par>
                            </p:childTnLst>
                          </p:cTn>
                        </p:par>
                        <p:par>
                          <p:cTn id="8" fill="hold">
                            <p:stCondLst>
                              <p:cond delay="5000"/>
                            </p:stCondLst>
                            <p:childTnLst>
                              <p:par>
                                <p:cTn id="9" presetID="56" presetClass="entr" presetSubtype="0" fill="hold"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by="(-#ppt_w*2)" calcmode="lin" valueType="num">
                                      <p:cBhvr rctx="PPT">
                                        <p:cTn id="11" dur="2500" autoRev="1" fill="hold">
                                          <p:stCondLst>
                                            <p:cond delay="0"/>
                                          </p:stCondLst>
                                        </p:cTn>
                                        <p:tgtEl>
                                          <p:spTgt spid="5"/>
                                        </p:tgtEl>
                                        <p:attrNameLst>
                                          <p:attrName>ppt_w</p:attrName>
                                        </p:attrNameLst>
                                      </p:cBhvr>
                                    </p:anim>
                                    <p:anim by="(#ppt_w*0.50)" calcmode="lin" valueType="num">
                                      <p:cBhvr>
                                        <p:cTn id="12" dur="2500" decel="50000" autoRev="1" fill="hold">
                                          <p:stCondLst>
                                            <p:cond delay="0"/>
                                          </p:stCondLst>
                                        </p:cTn>
                                        <p:tgtEl>
                                          <p:spTgt spid="5"/>
                                        </p:tgtEl>
                                        <p:attrNameLst>
                                          <p:attrName>ppt_x</p:attrName>
                                        </p:attrNameLst>
                                      </p:cBhvr>
                                    </p:anim>
                                    <p:anim from="(-#ppt_h/2)" to="(#ppt_y)" calcmode="lin" valueType="num">
                                      <p:cBhvr>
                                        <p:cTn id="13" dur="5000" fill="hold">
                                          <p:stCondLst>
                                            <p:cond delay="0"/>
                                          </p:stCondLst>
                                        </p:cTn>
                                        <p:tgtEl>
                                          <p:spTgt spid="5"/>
                                        </p:tgtEl>
                                        <p:attrNameLst>
                                          <p:attrName>ppt_y</p:attrName>
                                        </p:attrNameLst>
                                      </p:cBhvr>
                                    </p:anim>
                                    <p:animRot by="21600000">
                                      <p:cBhvr>
                                        <p:cTn id="14" dur="5000" fill="hold">
                                          <p:stCondLst>
                                            <p:cond delay="0"/>
                                          </p:stCondLst>
                                        </p:cTn>
                                        <p:tgtEl>
                                          <p:spTgt spid="5"/>
                                        </p:tgtEl>
                                        <p:attrNameLst>
                                          <p:attrName>r</p:attrName>
                                        </p:attrNameLst>
                                      </p:cBhvr>
                                    </p:animRot>
                                  </p:childTnLst>
                                </p:cTn>
                              </p:par>
                            </p:childTnLst>
                          </p:cTn>
                        </p:par>
                        <p:par>
                          <p:cTn id="15" fill="hold">
                            <p:stCondLst>
                              <p:cond delay="11500"/>
                            </p:stCondLst>
                            <p:childTnLst>
                              <p:par>
                                <p:cTn id="16" presetID="12" presetClass="entr" presetSubtype="4" fill="hold" nodeType="afterEffect">
                                  <p:stCondLst>
                                    <p:cond delay="2000"/>
                                  </p:stCondLst>
                                  <p:childTnLst>
                                    <p:set>
                                      <p:cBhvr>
                                        <p:cTn id="17" dur="1" fill="hold">
                                          <p:stCondLst>
                                            <p:cond delay="0"/>
                                          </p:stCondLst>
                                        </p:cTn>
                                        <p:tgtEl>
                                          <p:spTgt spid="6"/>
                                        </p:tgtEl>
                                        <p:attrNameLst>
                                          <p:attrName>style.visibility</p:attrName>
                                        </p:attrNameLst>
                                      </p:cBhvr>
                                      <p:to>
                                        <p:strVal val="visible"/>
                                      </p:to>
                                    </p:set>
                                    <p:animEffect transition="in" filter="slide(fromBottom)">
                                      <p:cBhvr>
                                        <p:cTn id="18"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80C49B7-6FA8-0F91-43B8-D7734FC44B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8000" y="195486"/>
            <a:ext cx="4608000" cy="3456000"/>
          </a:xfrm>
          <a:prstGeom prst="rect">
            <a:avLst/>
          </a:prstGeom>
        </p:spPr>
      </p:pic>
      <p:sp>
        <p:nvSpPr>
          <p:cNvPr id="4" name="六角形 3">
            <a:extLst>
              <a:ext uri="{FF2B5EF4-FFF2-40B4-BE49-F238E27FC236}">
                <a16:creationId xmlns:a16="http://schemas.microsoft.com/office/drawing/2014/main" id="{5336A900-E266-7978-E16F-11D24A9EF381}"/>
              </a:ext>
            </a:extLst>
          </p:cNvPr>
          <p:cNvSpPr/>
          <p:nvPr/>
        </p:nvSpPr>
        <p:spPr>
          <a:xfrm>
            <a:off x="251520" y="3867894"/>
            <a:ext cx="8568952" cy="1080120"/>
          </a:xfrm>
          <a:prstGeom prst="hexagon">
            <a:avLst>
              <a:gd name="adj" fmla="val 44513"/>
              <a:gd name="vf" fmla="val 115470"/>
            </a:avLst>
          </a:prstGeom>
          <a:solidFill>
            <a:schemeClr val="bg1"/>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dirty="0">
                <a:solidFill>
                  <a:srgbClr val="FFFFFF"/>
                </a:solidFill>
              </a:rPr>
              <a:t>京都から贈られたバスには、このようなステッカーが貼られている。</a:t>
            </a:r>
          </a:p>
        </p:txBody>
      </p:sp>
    </p:spTree>
    <p:extLst>
      <p:ext uri="{BB962C8B-B14F-4D97-AF65-F5344CB8AC3E}">
        <p14:creationId xmlns:p14="http://schemas.microsoft.com/office/powerpoint/2010/main" val="208523941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68C9DD7-52B4-D4E9-E02D-411DC2FD8C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496" y="267146"/>
            <a:ext cx="4897008" cy="3672756"/>
          </a:xfrm>
          <a:prstGeom prst="rect">
            <a:avLst/>
          </a:prstGeom>
        </p:spPr>
      </p:pic>
      <p:sp>
        <p:nvSpPr>
          <p:cNvPr id="4" name="六角形 3">
            <a:extLst>
              <a:ext uri="{FF2B5EF4-FFF2-40B4-BE49-F238E27FC236}">
                <a16:creationId xmlns:a16="http://schemas.microsoft.com/office/drawing/2014/main" id="{79E06ECA-F78D-44A8-D388-8830B81C0A29}"/>
              </a:ext>
            </a:extLst>
          </p:cNvPr>
          <p:cNvSpPr/>
          <p:nvPr/>
        </p:nvSpPr>
        <p:spPr>
          <a:xfrm>
            <a:off x="251520" y="4155926"/>
            <a:ext cx="8568952" cy="720428"/>
          </a:xfrm>
          <a:prstGeom prst="hexagon">
            <a:avLst>
              <a:gd name="adj" fmla="val 44513"/>
              <a:gd name="vf" fmla="val 115470"/>
            </a:avLst>
          </a:prstGeom>
          <a:solidFill>
            <a:schemeClr val="bg1"/>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600" dirty="0">
                <a:solidFill>
                  <a:srgbClr val="FFFFFF"/>
                </a:solidFill>
              </a:rPr>
              <a:t>車内は少し古さを感じさせます。</a:t>
            </a:r>
          </a:p>
        </p:txBody>
      </p:sp>
    </p:spTree>
    <p:extLst>
      <p:ext uri="{BB962C8B-B14F-4D97-AF65-F5344CB8AC3E}">
        <p14:creationId xmlns:p14="http://schemas.microsoft.com/office/powerpoint/2010/main" val="65380829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六角形 1">
            <a:extLst>
              <a:ext uri="{FF2B5EF4-FFF2-40B4-BE49-F238E27FC236}">
                <a16:creationId xmlns:a16="http://schemas.microsoft.com/office/drawing/2014/main" id="{C1DA5CE3-A947-9143-2BFD-51DB80B0E81E}"/>
              </a:ext>
            </a:extLst>
          </p:cNvPr>
          <p:cNvSpPr/>
          <p:nvPr/>
        </p:nvSpPr>
        <p:spPr>
          <a:xfrm>
            <a:off x="251520" y="4155926"/>
            <a:ext cx="8568952" cy="720428"/>
          </a:xfrm>
          <a:prstGeom prst="hexagon">
            <a:avLst>
              <a:gd name="adj" fmla="val 44513"/>
              <a:gd name="vf" fmla="val 115470"/>
            </a:avLst>
          </a:prstGeom>
          <a:solidFill>
            <a:schemeClr val="bg1"/>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600" dirty="0">
                <a:solidFill>
                  <a:srgbClr val="FFFFFF"/>
                </a:solidFill>
              </a:rPr>
              <a:t>車内で車掌が運賃を集金します。</a:t>
            </a:r>
          </a:p>
        </p:txBody>
      </p:sp>
      <p:pic>
        <p:nvPicPr>
          <p:cNvPr id="4" name="図 3">
            <a:extLst>
              <a:ext uri="{FF2B5EF4-FFF2-40B4-BE49-F238E27FC236}">
                <a16:creationId xmlns:a16="http://schemas.microsoft.com/office/drawing/2014/main" id="{6FFFD53F-4D91-FAAE-E797-A8E24C342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424" y="289980"/>
            <a:ext cx="4725144" cy="3543858"/>
          </a:xfrm>
          <a:prstGeom prst="rect">
            <a:avLst/>
          </a:prstGeom>
        </p:spPr>
      </p:pic>
    </p:spTree>
    <p:extLst>
      <p:ext uri="{BB962C8B-B14F-4D97-AF65-F5344CB8AC3E}">
        <p14:creationId xmlns:p14="http://schemas.microsoft.com/office/powerpoint/2010/main" val="245313359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六角形 1">
            <a:extLst>
              <a:ext uri="{FF2B5EF4-FFF2-40B4-BE49-F238E27FC236}">
                <a16:creationId xmlns:a16="http://schemas.microsoft.com/office/drawing/2014/main" id="{A38DA7DE-46B5-A973-9A98-35BB871A7E08}"/>
              </a:ext>
            </a:extLst>
          </p:cNvPr>
          <p:cNvSpPr/>
          <p:nvPr/>
        </p:nvSpPr>
        <p:spPr>
          <a:xfrm>
            <a:off x="251520" y="4155926"/>
            <a:ext cx="8568952" cy="720428"/>
          </a:xfrm>
          <a:prstGeom prst="hexagon">
            <a:avLst>
              <a:gd name="adj" fmla="val 44513"/>
              <a:gd name="vf" fmla="val 115470"/>
            </a:avLst>
          </a:prstGeom>
          <a:solidFill>
            <a:schemeClr val="bg1"/>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3600" dirty="0">
                <a:solidFill>
                  <a:srgbClr val="FFFFFF"/>
                </a:solidFill>
              </a:rPr>
              <a:t>GPS</a:t>
            </a:r>
            <a:r>
              <a:rPr lang="ja-JP" altLang="en-US" sz="3600" dirty="0">
                <a:solidFill>
                  <a:srgbClr val="FFFFFF"/>
                </a:solidFill>
              </a:rPr>
              <a:t>でルート管理されています。</a:t>
            </a:r>
          </a:p>
        </p:txBody>
      </p:sp>
      <p:pic>
        <p:nvPicPr>
          <p:cNvPr id="4" name="図 3">
            <a:extLst>
              <a:ext uri="{FF2B5EF4-FFF2-40B4-BE49-F238E27FC236}">
                <a16:creationId xmlns:a16="http://schemas.microsoft.com/office/drawing/2014/main" id="{9F847C4A-170C-9546-6B52-8C7ED32C3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0061" y="261525"/>
            <a:ext cx="3723878" cy="3723878"/>
          </a:xfrm>
          <a:prstGeom prst="rect">
            <a:avLst/>
          </a:prstGeom>
        </p:spPr>
      </p:pic>
    </p:spTree>
    <p:extLst>
      <p:ext uri="{BB962C8B-B14F-4D97-AF65-F5344CB8AC3E}">
        <p14:creationId xmlns:p14="http://schemas.microsoft.com/office/powerpoint/2010/main" val="130843044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4400" dirty="0">
                <a:solidFill>
                  <a:schemeClr val="tx1">
                    <a:lumMod val="50000"/>
                  </a:schemeClr>
                </a:solidFill>
              </a:rPr>
              <a:t>ビエンチャンのバスの利用促進を目指して日本は人材を派遣して技術協力をしています。</a:t>
            </a: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252361529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FFFF"/>
                </a:solidFill>
              </a:rPr>
              <a:t>ラオスの人口と同じくらいの人口を持つ日本の都道府県はどこか。</a:t>
            </a:r>
            <a:endParaRPr lang="en-US" altLang="ja-JP" sz="3600" dirty="0">
              <a:solidFill>
                <a:srgbClr val="FFFFFF"/>
              </a:solidFill>
            </a:endParaRPr>
          </a:p>
          <a:p>
            <a:pPr fontAlgn="auto">
              <a:spcBef>
                <a:spcPts val="0"/>
              </a:spcBef>
              <a:spcAft>
                <a:spcPts val="0"/>
              </a:spcAft>
              <a:defRPr/>
            </a:pPr>
            <a:endParaRPr lang="ja-JP" altLang="en-US" sz="2400" dirty="0">
              <a:solidFill>
                <a:prstClr val="white"/>
              </a:solidFill>
              <a:latin typeface="Britannic Bold" panose="020B0903060703020204" pitchFamily="34" charset="0"/>
            </a:endParaRP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tLang="ja-JP" sz="3600" dirty="0">
              <a:solidFill>
                <a:srgbClr val="FFC000"/>
              </a:solidFill>
            </a:endParaRPr>
          </a:p>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latin typeface="Britannic Bold" panose="020B0903060703020204" pitchFamily="34" charset="0"/>
              </a:rPr>
              <a:t>北海道</a:t>
            </a:r>
            <a:endParaRPr lang="ja-JP" altLang="en-US" sz="3600" dirty="0"/>
          </a:p>
          <a:p>
            <a:pPr fontAlgn="auto">
              <a:spcBef>
                <a:spcPts val="0"/>
              </a:spcBef>
              <a:spcAft>
                <a:spcPts val="0"/>
              </a:spcAft>
              <a:defRPr/>
            </a:pPr>
            <a:endParaRPr lang="ja-JP" altLang="en-US" sz="3200" dirty="0"/>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latin typeface="Britannic Bold" panose="020B0903060703020204" pitchFamily="34" charset="0"/>
              </a:rPr>
              <a:t>福岡県</a:t>
            </a:r>
            <a:endParaRPr lang="ja-JP" altLang="en-US" sz="3600" dirty="0"/>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latin typeface="Britannic Bold" panose="020B0903060703020204" pitchFamily="34" charset="0"/>
              </a:rPr>
              <a:t>千葉県</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第６問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Tree>
    <p:extLst>
      <p:ext uri="{BB962C8B-B14F-4D97-AF65-F5344CB8AC3E}">
        <p14:creationId xmlns:p14="http://schemas.microsoft.com/office/powerpoint/2010/main" val="1157233723"/>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fade">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mph" presetSubtype="2" repeatCount="10000" fill="hold" nodeType="clickEffect">
                                  <p:stCondLst>
                                    <p:cond delay="0"/>
                                  </p:stCondLst>
                                  <p:childTnLst>
                                    <p:animClr clrSpc="rgb" dir="cw">
                                      <p:cBhvr>
                                        <p:cTn id="38" dur="500" fill="hold"/>
                                        <p:tgtEl>
                                          <p:spTgt spid="9"/>
                                        </p:tgtEl>
                                        <p:attrNameLst>
                                          <p:attrName>fillcolor</p:attrName>
                                        </p:attrNameLst>
                                      </p:cBhvr>
                                      <p:to>
                                        <a:srgbClr val="FF9900"/>
                                      </p:to>
                                    </p:animClr>
                                    <p:set>
                                      <p:cBhvr>
                                        <p:cTn id="39" dur="500" fill="hold"/>
                                        <p:tgtEl>
                                          <p:spTgt spid="9"/>
                                        </p:tgtEl>
                                        <p:attrNameLst>
                                          <p:attrName>fill.type</p:attrName>
                                        </p:attrNameLst>
                                      </p:cBhvr>
                                      <p:to>
                                        <p:strVal val="solid"/>
                                      </p:to>
                                    </p:set>
                                    <p:set>
                                      <p:cBhvr>
                                        <p:cTn id="40" dur="500" fill="hold"/>
                                        <p:tgtEl>
                                          <p:spTgt spid="9"/>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endParaRPr lang="en-US" altLang="ja-JP" dirty="0">
              <a:solidFill>
                <a:schemeClr val="tx1">
                  <a:lumMod val="50000"/>
                </a:schemeClr>
              </a:solidFill>
            </a:endParaRPr>
          </a:p>
          <a:p>
            <a:pPr fontAlgn="auto">
              <a:spcBef>
                <a:spcPts val="0"/>
              </a:spcBef>
              <a:spcAft>
                <a:spcPts val="0"/>
              </a:spcAft>
              <a:defRPr/>
            </a:pPr>
            <a:r>
              <a:rPr lang="ja-JP" altLang="en-US" sz="4000" dirty="0">
                <a:solidFill>
                  <a:schemeClr val="tx1">
                    <a:lumMod val="50000"/>
                  </a:schemeClr>
                </a:solidFill>
              </a:rPr>
              <a:t>ラオスの人口は約７００万人で千葉県の人口と同じくらいです。</a:t>
            </a:r>
          </a:p>
          <a:p>
            <a:pPr fontAlgn="auto">
              <a:spcBef>
                <a:spcPts val="0"/>
              </a:spcBef>
              <a:spcAft>
                <a:spcPts val="0"/>
              </a:spcAft>
              <a:defRPr/>
            </a:pPr>
            <a:endParaRPr lang="en-US" altLang="ja-JP" sz="40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415662390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ja-JP" altLang="en-US" sz="3800" dirty="0">
                <a:solidFill>
                  <a:srgbClr val="FFFFFF"/>
                </a:solidFill>
              </a:rPr>
              <a:t>ラオスの面積は日本と比べて</a:t>
            </a:r>
            <a:endParaRPr lang="en-US" altLang="ja-JP" sz="3800" dirty="0">
              <a:solidFill>
                <a:srgbClr val="FFFFFF"/>
              </a:solidFill>
            </a:endParaRPr>
          </a:p>
          <a:p>
            <a:pPr lvl="0" algn="ctr">
              <a:defRPr/>
            </a:pPr>
            <a:r>
              <a:rPr lang="ja-JP" altLang="en-US" sz="3800" dirty="0">
                <a:solidFill>
                  <a:srgbClr val="FFFFFF"/>
                </a:solidFill>
              </a:rPr>
              <a:t>どのくらいの</a:t>
            </a:r>
            <a:endParaRPr lang="en-US" altLang="ja-JP" sz="3800" dirty="0">
              <a:solidFill>
                <a:srgbClr val="FFFFFF"/>
              </a:solidFill>
            </a:endParaRPr>
          </a:p>
          <a:p>
            <a:pPr lvl="0" algn="ctr">
              <a:defRPr/>
            </a:pPr>
            <a:r>
              <a:rPr lang="ja-JP" altLang="en-US" sz="3800" dirty="0">
                <a:solidFill>
                  <a:srgbClr val="FFFFFF"/>
                </a:solidFill>
              </a:rPr>
              <a:t>大きさか。</a:t>
            </a:r>
            <a:endParaRPr lang="en-US" altLang="ja-JP" sz="3800" dirty="0">
              <a:solidFill>
                <a:srgbClr val="FFFFFF"/>
              </a:solidFill>
            </a:endParaRPr>
          </a:p>
          <a:p>
            <a:pPr lvl="0" algn="ctr">
              <a:defRPr/>
            </a:pPr>
            <a:endParaRPr lang="en-US" altLang="ja-JP" sz="3800" dirty="0">
              <a:solidFill>
                <a:srgbClr val="FFFFFF"/>
              </a:solidFill>
            </a:endParaRPr>
          </a:p>
          <a:p>
            <a:pPr lvl="0" algn="ctr">
              <a:defRPr/>
            </a:pPr>
            <a:endParaRPr lang="en-US" altLang="ja-JP" sz="3800" dirty="0">
              <a:solidFill>
                <a:srgbClr val="FFFFFF"/>
              </a:solidFill>
            </a:endParaRPr>
          </a:p>
          <a:p>
            <a:pPr lvl="0" fontAlgn="auto">
              <a:spcBef>
                <a:spcPts val="0"/>
              </a:spcBef>
              <a:spcAft>
                <a:spcPts val="0"/>
              </a:spcAft>
              <a:defRPr/>
            </a:pPr>
            <a:endParaRPr lang="en-US" altLang="ja-JP" sz="3800" dirty="0">
              <a:solidFill>
                <a:srgbClr val="FFFFFF"/>
              </a:solidFill>
            </a:endParaRPr>
          </a:p>
        </p:txBody>
      </p:sp>
      <p:sp>
        <p:nvSpPr>
          <p:cNvPr id="6" name="六角形 5"/>
          <p:cNvSpPr/>
          <p:nvPr/>
        </p:nvSpPr>
        <p:spPr>
          <a:xfrm>
            <a:off x="4642088" y="3364780"/>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200" dirty="0">
                <a:solidFill>
                  <a:srgbClr val="FFFFFF"/>
                </a:solidFill>
              </a:rPr>
              <a:t>本州と同程度</a:t>
            </a:r>
            <a:endParaRPr lang="ja-JP" altLang="en-US" sz="3600" dirty="0"/>
          </a:p>
        </p:txBody>
      </p:sp>
      <p:sp>
        <p:nvSpPr>
          <p:cNvPr id="8" name="六角形 7"/>
          <p:cNvSpPr/>
          <p:nvPr/>
        </p:nvSpPr>
        <p:spPr>
          <a:xfrm>
            <a:off x="4644008" y="2572692"/>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200" dirty="0">
                <a:solidFill>
                  <a:srgbClr val="FFFFFF"/>
                </a:solidFill>
              </a:rPr>
              <a:t>九州と同程度</a:t>
            </a:r>
            <a:endParaRPr lang="ja-JP" altLang="en-US" sz="3600" dirty="0"/>
          </a:p>
        </p:txBody>
      </p:sp>
      <p:sp>
        <p:nvSpPr>
          <p:cNvPr id="9" name="六角形 8"/>
          <p:cNvSpPr/>
          <p:nvPr/>
        </p:nvSpPr>
        <p:spPr>
          <a:xfrm>
            <a:off x="4644008" y="1780604"/>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200" dirty="0">
                <a:solidFill>
                  <a:srgbClr val="FFFFFF"/>
                </a:solidFill>
              </a:rPr>
              <a:t>日本と同程度</a:t>
            </a:r>
            <a:endParaRPr lang="ja-JP" altLang="en-US" sz="3600" dirty="0">
              <a:latin typeface="Britannic Bold" panose="020B0903060703020204" pitchFamily="34" charset="0"/>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第７問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5EF1657C-736F-4CDF-9727-9F72D959F31E}"/>
              </a:ext>
            </a:extLst>
          </p:cNvPr>
          <p:cNvSpPr/>
          <p:nvPr/>
        </p:nvSpPr>
        <p:spPr>
          <a:xfrm>
            <a:off x="464400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ja-JP" altLang="en-US" sz="3200" dirty="0">
                <a:solidFill>
                  <a:srgbClr val="FFFFFF"/>
                </a:solidFill>
              </a:rPr>
              <a:t>沖縄と同程度</a:t>
            </a:r>
            <a:endParaRPr lang="ja-JP" altLang="en-US" sz="3600" dirty="0">
              <a:latin typeface="Britannic Bold" panose="020B0903060703020204" pitchFamily="34" charset="0"/>
            </a:endParaRPr>
          </a:p>
        </p:txBody>
      </p:sp>
      <p:pic>
        <p:nvPicPr>
          <p:cNvPr id="2" name="図 1">
            <a:extLst>
              <a:ext uri="{FF2B5EF4-FFF2-40B4-BE49-F238E27FC236}">
                <a16:creationId xmlns:a16="http://schemas.microsoft.com/office/drawing/2014/main" id="{2C3082E6-F62B-2FB3-AACF-DC033F5DD3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9750" y="2932261"/>
            <a:ext cx="2160001" cy="1620001"/>
          </a:xfrm>
          <a:prstGeom prst="rect">
            <a:avLst/>
          </a:prstGeom>
        </p:spPr>
      </p:pic>
    </p:spTree>
    <p:extLst>
      <p:ext uri="{BB962C8B-B14F-4D97-AF65-F5344CB8AC3E}">
        <p14:creationId xmlns:p14="http://schemas.microsoft.com/office/powerpoint/2010/main" val="79885189"/>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p:cTn id="27"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8"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fade">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fade">
                                      <p:cBhvr>
                                        <p:cTn id="39" dur="10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Effect transition="in" filter="fade">
                                      <p:cBhvr>
                                        <p:cTn id="44" dur="500"/>
                                        <p:tgtEl>
                                          <p:spTgt spid="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Effect transition="in" filter="fade">
                                      <p:cBhvr>
                                        <p:cTn id="49" dur="500"/>
                                        <p:tgtEl>
                                          <p:spTgt spid="10">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mph" presetSubtype="2" repeatCount="10000" fill="hold" nodeType="clickEffect">
                                  <p:stCondLst>
                                    <p:cond delay="0"/>
                                  </p:stCondLst>
                                  <p:childTnLst>
                                    <p:animClr clrSpc="rgb" dir="cw">
                                      <p:cBhvr>
                                        <p:cTn id="53" dur="500" fill="hold"/>
                                        <p:tgtEl>
                                          <p:spTgt spid="6"/>
                                        </p:tgtEl>
                                        <p:attrNameLst>
                                          <p:attrName>fillcolor</p:attrName>
                                        </p:attrNameLst>
                                      </p:cBhvr>
                                      <p:to>
                                        <a:srgbClr val="FF9900"/>
                                      </p:to>
                                    </p:animClr>
                                    <p:set>
                                      <p:cBhvr>
                                        <p:cTn id="54" dur="500" fill="hold"/>
                                        <p:tgtEl>
                                          <p:spTgt spid="6"/>
                                        </p:tgtEl>
                                        <p:attrNameLst>
                                          <p:attrName>fill.type</p:attrName>
                                        </p:attrNameLst>
                                      </p:cBhvr>
                                      <p:to>
                                        <p:strVal val="solid"/>
                                      </p:to>
                                    </p:set>
                                    <p:set>
                                      <p:cBhvr>
                                        <p:cTn id="55" dur="500" fill="hold"/>
                                        <p:tgtEl>
                                          <p:spTgt spid="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endParaRPr lang="en-US" altLang="ja-JP" dirty="0">
              <a:solidFill>
                <a:schemeClr val="tx1">
                  <a:lumMod val="50000"/>
                </a:schemeClr>
              </a:solidFill>
            </a:endParaRPr>
          </a:p>
          <a:p>
            <a:pPr fontAlgn="auto">
              <a:spcBef>
                <a:spcPts val="0"/>
              </a:spcBef>
              <a:spcAft>
                <a:spcPts val="0"/>
              </a:spcAft>
              <a:defRPr/>
            </a:pPr>
            <a:r>
              <a:rPr lang="ja-JP" altLang="en-US" sz="4000" dirty="0">
                <a:solidFill>
                  <a:schemeClr val="tx1">
                    <a:lumMod val="50000"/>
                  </a:schemeClr>
                </a:solidFill>
              </a:rPr>
              <a:t>ラオスの面積は約２４万平方</a:t>
            </a:r>
          </a:p>
          <a:p>
            <a:pPr fontAlgn="auto">
              <a:spcBef>
                <a:spcPts val="0"/>
              </a:spcBef>
              <a:spcAft>
                <a:spcPts val="0"/>
              </a:spcAft>
              <a:defRPr/>
            </a:pPr>
            <a:r>
              <a:rPr lang="ja-JP" altLang="en-US" sz="4000" dirty="0">
                <a:solidFill>
                  <a:schemeClr val="tx1">
                    <a:lumMod val="50000"/>
                  </a:schemeClr>
                </a:solidFill>
              </a:rPr>
              <a:t>キロメートルで本州と同じくらいの大きさです。</a:t>
            </a:r>
          </a:p>
          <a:p>
            <a:pPr fontAlgn="auto">
              <a:spcBef>
                <a:spcPts val="0"/>
              </a:spcBef>
              <a:spcAft>
                <a:spcPts val="0"/>
              </a:spcAft>
              <a:defRPr/>
            </a:pPr>
            <a:endParaRPr lang="ja-JP" altLang="en-US" sz="4000" dirty="0">
              <a:solidFill>
                <a:schemeClr val="tx1">
                  <a:lumMod val="50000"/>
                </a:schemeClr>
              </a:solidFill>
            </a:endParaRPr>
          </a:p>
          <a:p>
            <a:pPr fontAlgn="auto">
              <a:spcBef>
                <a:spcPts val="0"/>
              </a:spcBef>
              <a:spcAft>
                <a:spcPts val="0"/>
              </a:spcAft>
              <a:defRPr/>
            </a:pPr>
            <a:endParaRPr lang="en-US" altLang="ja-JP" sz="40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pic>
        <p:nvPicPr>
          <p:cNvPr id="2" name="図 1" descr="地図 が含まれている画像&#10;&#10;自動的に生成された説明">
            <a:extLst>
              <a:ext uri="{FF2B5EF4-FFF2-40B4-BE49-F238E27FC236}">
                <a16:creationId xmlns:a16="http://schemas.microsoft.com/office/drawing/2014/main" id="{9E5F15BD-59DA-A4B1-332D-8D828F36DB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2787774"/>
            <a:ext cx="1503394" cy="1714397"/>
          </a:xfrm>
          <a:prstGeom prst="rect">
            <a:avLst/>
          </a:prstGeom>
        </p:spPr>
      </p:pic>
      <p:pic>
        <p:nvPicPr>
          <p:cNvPr id="7" name="図 6">
            <a:extLst>
              <a:ext uri="{FF2B5EF4-FFF2-40B4-BE49-F238E27FC236}">
                <a16:creationId xmlns:a16="http://schemas.microsoft.com/office/drawing/2014/main" id="{CF925432-C438-A436-D2E9-BCC27E707D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2119" y="3003502"/>
            <a:ext cx="1710585" cy="1282939"/>
          </a:xfrm>
          <a:prstGeom prst="rect">
            <a:avLst/>
          </a:prstGeom>
        </p:spPr>
      </p:pic>
    </p:spTree>
    <p:extLst>
      <p:ext uri="{BB962C8B-B14F-4D97-AF65-F5344CB8AC3E}">
        <p14:creationId xmlns:p14="http://schemas.microsoft.com/office/powerpoint/2010/main" val="377697311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ja-JP" altLang="en-US" sz="4200" dirty="0">
                <a:solidFill>
                  <a:srgbClr val="FFFFFF"/>
                </a:solidFill>
              </a:rPr>
              <a:t>ラオスの</a:t>
            </a:r>
            <a:endParaRPr lang="en-US" altLang="ja-JP" sz="4200" dirty="0">
              <a:solidFill>
                <a:srgbClr val="FFFFFF"/>
              </a:solidFill>
            </a:endParaRPr>
          </a:p>
          <a:p>
            <a:pPr lvl="0" algn="ctr">
              <a:defRPr/>
            </a:pPr>
            <a:r>
              <a:rPr lang="ja-JP" altLang="en-US" sz="4200" dirty="0">
                <a:solidFill>
                  <a:srgbClr val="FFFFFF"/>
                </a:solidFill>
              </a:rPr>
              <a:t>通貨の単位はどれか。</a:t>
            </a:r>
          </a:p>
        </p:txBody>
      </p:sp>
      <p:sp>
        <p:nvSpPr>
          <p:cNvPr id="6" name="六角形 5"/>
          <p:cNvSpPr/>
          <p:nvPr/>
        </p:nvSpPr>
        <p:spPr>
          <a:xfrm>
            <a:off x="4642088" y="3364780"/>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solidFill>
                  <a:srgbClr val="FFFFFF"/>
                </a:solidFill>
              </a:rPr>
              <a:t>キープ</a:t>
            </a:r>
            <a:endParaRPr lang="ja-JP" altLang="en-US" sz="3600" dirty="0"/>
          </a:p>
        </p:txBody>
      </p:sp>
      <p:sp>
        <p:nvSpPr>
          <p:cNvPr id="8" name="六角形 7"/>
          <p:cNvSpPr/>
          <p:nvPr/>
        </p:nvSpPr>
        <p:spPr>
          <a:xfrm>
            <a:off x="4644008" y="2572692"/>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solidFill>
                  <a:srgbClr val="FFFFFF"/>
                </a:solidFill>
              </a:rPr>
              <a:t>ルピー</a:t>
            </a:r>
            <a:endParaRPr lang="ja-JP" altLang="en-US" sz="3600" dirty="0"/>
          </a:p>
        </p:txBody>
      </p:sp>
      <p:sp>
        <p:nvSpPr>
          <p:cNvPr id="9" name="六角形 8"/>
          <p:cNvSpPr/>
          <p:nvPr/>
        </p:nvSpPr>
        <p:spPr>
          <a:xfrm>
            <a:off x="4644008" y="1780604"/>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solidFill>
                  <a:srgbClr val="FFFFFF"/>
                </a:solidFill>
              </a:rPr>
              <a:t>ペソ</a:t>
            </a:r>
            <a:endParaRPr lang="ja-JP" altLang="en-US" sz="3600" dirty="0">
              <a:latin typeface="Britannic Bold" panose="020B0903060703020204" pitchFamily="34" charset="0"/>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第８問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5EF1657C-736F-4CDF-9727-9F72D959F31E}"/>
              </a:ext>
            </a:extLst>
          </p:cNvPr>
          <p:cNvSpPr/>
          <p:nvPr/>
        </p:nvSpPr>
        <p:spPr>
          <a:xfrm>
            <a:off x="464400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ja-JP" altLang="en-US" sz="3600" dirty="0">
                <a:solidFill>
                  <a:srgbClr val="FFFFFF"/>
                </a:solidFill>
              </a:rPr>
              <a:t>ドン</a:t>
            </a:r>
            <a:endParaRPr lang="ja-JP" altLang="en-US" sz="3600" dirty="0">
              <a:latin typeface="Britannic Bold" panose="020B0903060703020204" pitchFamily="34" charset="0"/>
            </a:endParaRPr>
          </a:p>
        </p:txBody>
      </p:sp>
    </p:spTree>
    <p:extLst>
      <p:ext uri="{BB962C8B-B14F-4D97-AF65-F5344CB8AC3E}">
        <p14:creationId xmlns:p14="http://schemas.microsoft.com/office/powerpoint/2010/main" val="4248916120"/>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1000"/>
                                        <p:tgtEl>
                                          <p:spTgt spid="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fade">
                                      <p:cBhvr>
                                        <p:cTn id="39" dur="500"/>
                                        <p:tgtEl>
                                          <p:spTgt spid="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Effect transition="in" filter="fade">
                                      <p:cBhvr>
                                        <p:cTn id="44" dur="500"/>
                                        <p:tgtEl>
                                          <p:spTgt spid="10">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mph" presetSubtype="2" repeatCount="10000" fill="hold" nodeType="clickEffect">
                                  <p:stCondLst>
                                    <p:cond delay="0"/>
                                  </p:stCondLst>
                                  <p:childTnLst>
                                    <p:animClr clrSpc="rgb" dir="cw">
                                      <p:cBhvr>
                                        <p:cTn id="48" dur="500" fill="hold"/>
                                        <p:tgtEl>
                                          <p:spTgt spid="6"/>
                                        </p:tgtEl>
                                        <p:attrNameLst>
                                          <p:attrName>fillcolor</p:attrName>
                                        </p:attrNameLst>
                                      </p:cBhvr>
                                      <p:to>
                                        <a:srgbClr val="FF9900"/>
                                      </p:to>
                                    </p:animClr>
                                    <p:set>
                                      <p:cBhvr>
                                        <p:cTn id="49" dur="500" fill="hold"/>
                                        <p:tgtEl>
                                          <p:spTgt spid="6"/>
                                        </p:tgtEl>
                                        <p:attrNameLst>
                                          <p:attrName>fill.type</p:attrName>
                                        </p:attrNameLst>
                                      </p:cBhvr>
                                      <p:to>
                                        <p:strVal val="solid"/>
                                      </p:to>
                                    </p:set>
                                    <p:set>
                                      <p:cBhvr>
                                        <p:cTn id="50" dur="500" fill="hold"/>
                                        <p:tgtEl>
                                          <p:spTgt spid="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800" dirty="0">
                <a:solidFill>
                  <a:srgbClr val="FFFF00"/>
                </a:solidFill>
              </a:rPr>
              <a:t>アジア最後のフロンティア </a:t>
            </a:r>
            <a:r>
              <a:rPr lang="ja-JP" altLang="en-US" sz="2800" dirty="0">
                <a:solidFill>
                  <a:srgbClr val="00B050"/>
                </a:solidFill>
              </a:rPr>
              <a:t>ラオス</a:t>
            </a:r>
            <a:endParaRPr lang="en-US" altLang="ja-JP" sz="2800" dirty="0">
              <a:solidFill>
                <a:srgbClr val="00B050"/>
              </a:solidFill>
            </a:endParaRPr>
          </a:p>
          <a:p>
            <a:pPr fontAlgn="auto">
              <a:spcBef>
                <a:spcPts val="0"/>
              </a:spcBef>
              <a:spcAft>
                <a:spcPts val="0"/>
              </a:spcAft>
              <a:defRPr/>
            </a:pPr>
            <a:endParaRPr lang="ja-JP" altLang="en-US" sz="1400" dirty="0">
              <a:solidFill>
                <a:srgbClr val="00B050"/>
              </a:solidFill>
            </a:endParaRPr>
          </a:p>
          <a:p>
            <a:pPr fontAlgn="auto">
              <a:spcBef>
                <a:spcPts val="0"/>
              </a:spcBef>
              <a:spcAft>
                <a:spcPts val="0"/>
              </a:spcAft>
              <a:defRPr/>
            </a:pPr>
            <a:r>
              <a:rPr lang="ja-JP" altLang="en-US" sz="2000" dirty="0"/>
              <a:t>実は、日本とも意外に古くから交流があり、深い縁を持つ国のひとつです。</a:t>
            </a:r>
            <a:endParaRPr lang="en-US" altLang="ja-JP" sz="2000" dirty="0"/>
          </a:p>
          <a:p>
            <a:pPr fontAlgn="auto">
              <a:spcBef>
                <a:spcPts val="0"/>
              </a:spcBef>
              <a:spcAft>
                <a:spcPts val="0"/>
              </a:spcAft>
              <a:defRPr/>
            </a:pPr>
            <a:r>
              <a:rPr lang="ja-JP" altLang="en-US" sz="2000" dirty="0"/>
              <a:t>豊かな自然に囲まれたラオス。</a:t>
            </a:r>
            <a:r>
              <a:rPr lang="en-US" altLang="ja-JP" sz="2000" dirty="0"/>
              <a:t>2016</a:t>
            </a:r>
            <a:r>
              <a:rPr lang="ja-JP" altLang="en-US" sz="2000" dirty="0"/>
              <a:t>年には、アメリカのニューヨーク・タイムズ紙によって「世界で最も行きたい国」に選ばれ、注目を集めました。</a:t>
            </a:r>
            <a:endParaRPr lang="en-US" altLang="ja-JP" sz="2000" dirty="0"/>
          </a:p>
          <a:p>
            <a:pPr fontAlgn="auto">
              <a:spcBef>
                <a:spcPts val="0"/>
              </a:spcBef>
              <a:spcAft>
                <a:spcPts val="0"/>
              </a:spcAft>
              <a:defRPr/>
            </a:pPr>
            <a:r>
              <a:rPr lang="ja-JP" altLang="en-US" sz="2000" dirty="0"/>
              <a:t>では、そんなラオスの魅力とは一体何でしょうか？絶景広がる大自然には、どんな景色があるのか？ラオスの人々の暮らしや文化は？そして、ラオスが抱える社会的な課題とは？</a:t>
            </a:r>
          </a:p>
          <a:p>
            <a:pPr fontAlgn="auto">
              <a:spcBef>
                <a:spcPts val="0"/>
              </a:spcBef>
              <a:spcAft>
                <a:spcPts val="0"/>
              </a:spcAft>
              <a:defRPr/>
            </a:pPr>
            <a:r>
              <a:rPr lang="ja-JP" altLang="en-US" sz="2000" dirty="0"/>
              <a:t>ラオスの魅力や現状について、楽しみながら学ぼう！</a:t>
            </a:r>
            <a:endParaRPr lang="en-US" altLang="ja-JP" sz="2000" dirty="0"/>
          </a:p>
        </p:txBody>
      </p:sp>
    </p:spTree>
    <p:extLst>
      <p:ext uri="{BB962C8B-B14F-4D97-AF65-F5344CB8AC3E}">
        <p14:creationId xmlns:p14="http://schemas.microsoft.com/office/powerpoint/2010/main" val="258951907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2400" dirty="0">
                <a:solidFill>
                  <a:schemeClr val="tx1">
                    <a:lumMod val="50000"/>
                  </a:schemeClr>
                </a:solidFill>
              </a:rPr>
              <a:t>左の写真は１０万キープ札の札束。</a:t>
            </a:r>
            <a:endParaRPr lang="en-US" altLang="ja-JP" sz="2400" dirty="0">
              <a:solidFill>
                <a:schemeClr val="tx1">
                  <a:lumMod val="50000"/>
                </a:schemeClr>
              </a:solidFill>
            </a:endParaRPr>
          </a:p>
          <a:p>
            <a:pPr fontAlgn="auto">
              <a:spcBef>
                <a:spcPts val="0"/>
              </a:spcBef>
              <a:spcAft>
                <a:spcPts val="0"/>
              </a:spcAft>
              <a:defRPr/>
            </a:pPr>
            <a:r>
              <a:rPr lang="en-US" altLang="ja-JP" sz="2400" dirty="0">
                <a:solidFill>
                  <a:schemeClr val="tx1">
                    <a:lumMod val="50000"/>
                  </a:schemeClr>
                </a:solidFill>
              </a:rPr>
              <a:t>1</a:t>
            </a:r>
            <a:r>
              <a:rPr lang="ja-JP" altLang="en-US" sz="2400" dirty="0">
                <a:solidFill>
                  <a:schemeClr val="tx1">
                    <a:lumMod val="50000"/>
                  </a:schemeClr>
                </a:solidFill>
              </a:rPr>
              <a:t>枚が約１２３０円。１万キープは約１２３円。</a:t>
            </a:r>
          </a:p>
          <a:p>
            <a:pPr fontAlgn="auto">
              <a:spcBef>
                <a:spcPts val="0"/>
              </a:spcBef>
              <a:spcAft>
                <a:spcPts val="0"/>
              </a:spcAft>
              <a:defRPr/>
            </a:pPr>
            <a:r>
              <a:rPr lang="ja-JP" altLang="en-US" sz="2400" dirty="0">
                <a:solidFill>
                  <a:schemeClr val="tx1">
                    <a:lumMod val="50000"/>
                  </a:schemeClr>
                </a:solidFill>
              </a:rPr>
              <a:t>右の写真は、１万キープで買える洋服。</a:t>
            </a:r>
            <a:endParaRPr lang="en-US" altLang="ja-JP" sz="2400" dirty="0">
              <a:solidFill>
                <a:schemeClr val="tx1">
                  <a:lumMod val="50000"/>
                </a:schemeClr>
              </a:solidFill>
            </a:endParaRPr>
          </a:p>
          <a:p>
            <a:pPr fontAlgn="auto">
              <a:spcBef>
                <a:spcPts val="0"/>
              </a:spcBef>
              <a:spcAft>
                <a:spcPts val="0"/>
              </a:spcAft>
              <a:defRPr/>
            </a:pPr>
            <a:endParaRPr lang="en-US" altLang="ja-JP" sz="2400" dirty="0">
              <a:solidFill>
                <a:schemeClr val="tx1">
                  <a:lumMod val="50000"/>
                </a:schemeClr>
              </a:solidFill>
            </a:endParaRPr>
          </a:p>
          <a:p>
            <a:pPr fontAlgn="auto">
              <a:spcBef>
                <a:spcPts val="0"/>
              </a:spcBef>
              <a:spcAft>
                <a:spcPts val="0"/>
              </a:spcAft>
              <a:defRPr/>
            </a:pPr>
            <a:endParaRPr lang="en-US" altLang="ja-JP" sz="3000" dirty="0">
              <a:solidFill>
                <a:schemeClr val="tx1">
                  <a:lumMod val="50000"/>
                </a:schemeClr>
              </a:solidFill>
            </a:endParaRPr>
          </a:p>
          <a:p>
            <a:pPr fontAlgn="auto">
              <a:spcBef>
                <a:spcPts val="0"/>
              </a:spcBef>
              <a:spcAft>
                <a:spcPts val="0"/>
              </a:spcAft>
              <a:defRPr/>
            </a:pPr>
            <a:endParaRPr lang="ja-JP" altLang="en-US" sz="3000" dirty="0">
              <a:solidFill>
                <a:schemeClr val="tx1">
                  <a:lumMod val="50000"/>
                </a:schemeClr>
              </a:solidFill>
            </a:endParaRPr>
          </a:p>
          <a:p>
            <a:pPr fontAlgn="auto">
              <a:spcBef>
                <a:spcPts val="0"/>
              </a:spcBef>
              <a:spcAft>
                <a:spcPts val="0"/>
              </a:spcAft>
              <a:defRPr/>
            </a:pPr>
            <a:endParaRPr lang="ja-JP" altLang="en-US" sz="3000" dirty="0">
              <a:solidFill>
                <a:schemeClr val="tx1">
                  <a:lumMod val="50000"/>
                </a:schemeClr>
              </a:solidFill>
            </a:endParaRPr>
          </a:p>
          <a:p>
            <a:pPr fontAlgn="auto">
              <a:spcBef>
                <a:spcPts val="0"/>
              </a:spcBef>
              <a:spcAft>
                <a:spcPts val="0"/>
              </a:spcAft>
              <a:defRPr/>
            </a:pPr>
            <a:endParaRPr lang="en-US" altLang="ja-JP" sz="40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pic>
        <p:nvPicPr>
          <p:cNvPr id="6" name="図 5">
            <a:extLst>
              <a:ext uri="{FF2B5EF4-FFF2-40B4-BE49-F238E27FC236}">
                <a16:creationId xmlns:a16="http://schemas.microsoft.com/office/drawing/2014/main" id="{B27303C0-04D3-BA36-11DD-8B065F19E8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4703" y="2283046"/>
            <a:ext cx="2340000" cy="2340000"/>
          </a:xfrm>
          <a:prstGeom prst="rect">
            <a:avLst/>
          </a:prstGeom>
        </p:spPr>
      </p:pic>
      <p:pic>
        <p:nvPicPr>
          <p:cNvPr id="9" name="図 8">
            <a:extLst>
              <a:ext uri="{FF2B5EF4-FFF2-40B4-BE49-F238E27FC236}">
                <a16:creationId xmlns:a16="http://schemas.microsoft.com/office/drawing/2014/main" id="{9E46DC11-9023-8AB1-A9C0-228B0FC790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9297" y="2283046"/>
            <a:ext cx="2340000" cy="2340000"/>
          </a:xfrm>
          <a:prstGeom prst="rect">
            <a:avLst/>
          </a:prstGeom>
        </p:spPr>
      </p:pic>
    </p:spTree>
    <p:extLst>
      <p:ext uri="{BB962C8B-B14F-4D97-AF65-F5344CB8AC3E}">
        <p14:creationId xmlns:p14="http://schemas.microsoft.com/office/powerpoint/2010/main" val="267266819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ja-JP" altLang="en-US" sz="4000" dirty="0">
                <a:solidFill>
                  <a:srgbClr val="FFFFFF"/>
                </a:solidFill>
              </a:rPr>
              <a:t>ラオスの国花は次のどれか。</a:t>
            </a:r>
            <a:endParaRPr lang="en-US" altLang="ja-JP" sz="4000" dirty="0">
              <a:solidFill>
                <a:srgbClr val="FFFFFF"/>
              </a:solidFill>
            </a:endParaRPr>
          </a:p>
          <a:p>
            <a:pPr lvl="0" algn="ctr">
              <a:defRPr/>
            </a:pPr>
            <a:endParaRPr lang="en-US" altLang="ja-JP" sz="4000" dirty="0">
              <a:solidFill>
                <a:srgbClr val="FFFFFF"/>
              </a:solidFill>
            </a:endParaRPr>
          </a:p>
          <a:p>
            <a:pPr lvl="0" algn="ctr">
              <a:defRPr/>
            </a:pPr>
            <a:endParaRPr lang="en-US" altLang="ja-JP" sz="4000" dirty="0">
              <a:solidFill>
                <a:srgbClr val="FFFFFF"/>
              </a:solidFill>
            </a:endParaRPr>
          </a:p>
          <a:p>
            <a:pPr lvl="0" algn="ctr">
              <a:defRPr/>
            </a:pPr>
            <a:endParaRPr lang="en-US" altLang="ja-JP" sz="4000" dirty="0">
              <a:solidFill>
                <a:srgbClr val="FFFFFF"/>
              </a:solidFill>
            </a:endParaRPr>
          </a:p>
          <a:p>
            <a:pPr lvl="0" algn="ctr">
              <a:defRPr/>
            </a:pPr>
            <a:endParaRPr lang="en-US" altLang="ja-JP" sz="4000" dirty="0">
              <a:solidFill>
                <a:srgbClr val="FFFFFF"/>
              </a:solidFill>
            </a:endParaRP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tLang="ja-JP" sz="3600" dirty="0">
              <a:solidFill>
                <a:srgbClr val="FFC000"/>
              </a:solidFill>
            </a:endParaRPr>
          </a:p>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4000" dirty="0">
                <a:solidFill>
                  <a:srgbClr val="FFFFFF"/>
                </a:solidFill>
                <a:latin typeface="Calibri" pitchFamily="34" charset="0"/>
              </a:rPr>
              <a:t>プルメリア</a:t>
            </a:r>
            <a:endParaRPr lang="ja-JP" altLang="en-US" sz="3600" dirty="0"/>
          </a:p>
          <a:p>
            <a:pPr fontAlgn="auto">
              <a:spcBef>
                <a:spcPts val="0"/>
              </a:spcBef>
              <a:spcAft>
                <a:spcPts val="0"/>
              </a:spcAft>
              <a:defRPr/>
            </a:pPr>
            <a:endParaRPr lang="ja-JP" altLang="en-US" sz="3200" dirty="0"/>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4000" dirty="0">
                <a:solidFill>
                  <a:srgbClr val="FFFFFF"/>
                </a:solidFill>
                <a:latin typeface="Calibri" pitchFamily="34" charset="0"/>
              </a:rPr>
              <a:t>カモミール</a:t>
            </a:r>
            <a:endParaRPr lang="ja-JP" altLang="en-US" sz="3600" dirty="0"/>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4000" dirty="0">
                <a:solidFill>
                  <a:srgbClr val="FFFFFF"/>
                </a:solidFill>
                <a:latin typeface="Calibri" pitchFamily="34" charset="0"/>
              </a:rPr>
              <a:t>アネモネ</a:t>
            </a:r>
            <a:endParaRPr lang="ja-JP" altLang="en-US" sz="3600" dirty="0">
              <a:latin typeface="Britannic Bold" panose="020B0903060703020204" pitchFamily="34" charset="0"/>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第９問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pic>
        <p:nvPicPr>
          <p:cNvPr id="3" name="図 2">
            <a:extLst>
              <a:ext uri="{FF2B5EF4-FFF2-40B4-BE49-F238E27FC236}">
                <a16:creationId xmlns:a16="http://schemas.microsoft.com/office/drawing/2014/main" id="{820CB539-286F-CDFE-FE43-DB445A085D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581" y="2023278"/>
            <a:ext cx="2546340" cy="2546340"/>
          </a:xfrm>
          <a:prstGeom prst="rect">
            <a:avLst/>
          </a:prstGeom>
        </p:spPr>
      </p:pic>
    </p:spTree>
    <p:extLst>
      <p:ext uri="{BB962C8B-B14F-4D97-AF65-F5344CB8AC3E}">
        <p14:creationId xmlns:p14="http://schemas.microsoft.com/office/powerpoint/2010/main" val="910180933"/>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fade">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mph" presetSubtype="2" repeatCount="10000" fill="hold" nodeType="clickEffect">
                                  <p:stCondLst>
                                    <p:cond delay="0"/>
                                  </p:stCondLst>
                                  <p:childTnLst>
                                    <p:animClr clrSpc="rgb" dir="cw">
                                      <p:cBhvr>
                                        <p:cTn id="38" dur="500" fill="hold"/>
                                        <p:tgtEl>
                                          <p:spTgt spid="6"/>
                                        </p:tgtEl>
                                        <p:attrNameLst>
                                          <p:attrName>fillcolor</p:attrName>
                                        </p:attrNameLst>
                                      </p:cBhvr>
                                      <p:to>
                                        <a:srgbClr val="FF9900"/>
                                      </p:to>
                                    </p:animClr>
                                    <p:set>
                                      <p:cBhvr>
                                        <p:cTn id="39" dur="500" fill="hold"/>
                                        <p:tgtEl>
                                          <p:spTgt spid="6"/>
                                        </p:tgtEl>
                                        <p:attrNameLst>
                                          <p:attrName>fill.type</p:attrName>
                                        </p:attrNameLst>
                                      </p:cBhvr>
                                      <p:to>
                                        <p:strVal val="solid"/>
                                      </p:to>
                                    </p:set>
                                    <p:set>
                                      <p:cBhvr>
                                        <p:cTn id="40" dur="500" fill="hold"/>
                                        <p:tgtEl>
                                          <p:spTgt spid="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endParaRPr lang="en-US" altLang="ja-JP" sz="1400" dirty="0">
              <a:solidFill>
                <a:schemeClr val="tx1">
                  <a:lumMod val="50000"/>
                </a:schemeClr>
              </a:solidFill>
            </a:endParaRPr>
          </a:p>
          <a:p>
            <a:pPr fontAlgn="auto">
              <a:spcBef>
                <a:spcPts val="0"/>
              </a:spcBef>
              <a:spcAft>
                <a:spcPts val="0"/>
              </a:spcAft>
              <a:defRPr/>
            </a:pPr>
            <a:r>
              <a:rPr lang="ja-JP" altLang="en-US" sz="3000" dirty="0">
                <a:solidFill>
                  <a:schemeClr val="tx1">
                    <a:lumMod val="50000"/>
                  </a:schemeClr>
                </a:solidFill>
              </a:rPr>
              <a:t>英語で</a:t>
            </a:r>
            <a:r>
              <a:rPr lang="en-US" altLang="ja-JP" sz="3000" dirty="0">
                <a:solidFill>
                  <a:schemeClr val="tx1">
                    <a:lumMod val="50000"/>
                  </a:schemeClr>
                </a:solidFill>
              </a:rPr>
              <a:t>Temple Flower</a:t>
            </a:r>
          </a:p>
          <a:p>
            <a:pPr fontAlgn="auto">
              <a:spcBef>
                <a:spcPts val="0"/>
              </a:spcBef>
              <a:spcAft>
                <a:spcPts val="0"/>
              </a:spcAft>
              <a:defRPr/>
            </a:pPr>
            <a:r>
              <a:rPr lang="ja-JP" altLang="en-US" sz="3000" dirty="0">
                <a:solidFill>
                  <a:schemeClr val="tx1">
                    <a:lumMod val="50000"/>
                  </a:schemeClr>
                </a:solidFill>
              </a:rPr>
              <a:t>（寺の花）とも呼ばれ</a:t>
            </a:r>
            <a:endParaRPr lang="en-US" altLang="ja-JP" sz="3000" dirty="0">
              <a:solidFill>
                <a:schemeClr val="tx1">
                  <a:lumMod val="50000"/>
                </a:schemeClr>
              </a:solidFill>
            </a:endParaRPr>
          </a:p>
          <a:p>
            <a:pPr fontAlgn="auto">
              <a:spcBef>
                <a:spcPts val="0"/>
              </a:spcBef>
              <a:spcAft>
                <a:spcPts val="0"/>
              </a:spcAft>
              <a:defRPr/>
            </a:pPr>
            <a:r>
              <a:rPr lang="ja-JP" altLang="en-US" sz="3000" dirty="0">
                <a:solidFill>
                  <a:schemeClr val="tx1">
                    <a:lumMod val="50000"/>
                  </a:schemeClr>
                </a:solidFill>
              </a:rPr>
              <a:t>敬愛、幸運の象徴と</a:t>
            </a:r>
            <a:endParaRPr lang="en-US" altLang="ja-JP" sz="3000" dirty="0">
              <a:solidFill>
                <a:schemeClr val="tx1">
                  <a:lumMod val="50000"/>
                </a:schemeClr>
              </a:solidFill>
            </a:endParaRPr>
          </a:p>
          <a:p>
            <a:pPr fontAlgn="auto">
              <a:spcBef>
                <a:spcPts val="0"/>
              </a:spcBef>
              <a:spcAft>
                <a:spcPts val="0"/>
              </a:spcAft>
              <a:defRPr/>
            </a:pPr>
            <a:r>
              <a:rPr lang="ja-JP" altLang="en-US" sz="3000" dirty="0">
                <a:solidFill>
                  <a:schemeClr val="tx1">
                    <a:lumMod val="50000"/>
                  </a:schemeClr>
                </a:solidFill>
              </a:rPr>
              <a:t>して親しまれています。</a:t>
            </a:r>
            <a:endParaRPr lang="en-US" altLang="ja-JP" sz="3000" dirty="0">
              <a:solidFill>
                <a:schemeClr val="tx1">
                  <a:lumMod val="50000"/>
                </a:schemeClr>
              </a:solidFill>
            </a:endParaRPr>
          </a:p>
          <a:p>
            <a:pPr fontAlgn="auto">
              <a:spcBef>
                <a:spcPts val="0"/>
              </a:spcBef>
              <a:spcAft>
                <a:spcPts val="0"/>
              </a:spcAft>
              <a:defRPr/>
            </a:pPr>
            <a:r>
              <a:rPr lang="ja-JP" altLang="en-US" sz="3000" dirty="0">
                <a:solidFill>
                  <a:schemeClr val="tx1">
                    <a:lumMod val="50000"/>
                  </a:schemeClr>
                </a:solidFill>
              </a:rPr>
              <a:t>この写真も寺院で</a:t>
            </a:r>
            <a:endParaRPr lang="en-US" altLang="ja-JP" sz="3000" dirty="0">
              <a:solidFill>
                <a:schemeClr val="tx1">
                  <a:lumMod val="50000"/>
                </a:schemeClr>
              </a:solidFill>
            </a:endParaRPr>
          </a:p>
          <a:p>
            <a:pPr fontAlgn="auto">
              <a:spcBef>
                <a:spcPts val="0"/>
              </a:spcBef>
              <a:spcAft>
                <a:spcPts val="0"/>
              </a:spcAft>
              <a:defRPr/>
            </a:pPr>
            <a:r>
              <a:rPr lang="ja-JP" altLang="en-US" sz="3000" dirty="0">
                <a:solidFill>
                  <a:schemeClr val="tx1">
                    <a:lumMod val="50000"/>
                  </a:schemeClr>
                </a:solidFill>
              </a:rPr>
              <a:t>撮影したものです。</a:t>
            </a:r>
            <a:endParaRPr lang="en-US" altLang="ja-JP" sz="3000" dirty="0">
              <a:solidFill>
                <a:schemeClr val="tx1">
                  <a:lumMod val="50000"/>
                </a:schemeClr>
              </a:solidFill>
            </a:endParaRPr>
          </a:p>
        </p:txBody>
      </p:sp>
      <p:pic>
        <p:nvPicPr>
          <p:cNvPr id="5" name="図 4">
            <a:extLst>
              <a:ext uri="{FF2B5EF4-FFF2-40B4-BE49-F238E27FC236}">
                <a16:creationId xmlns:a16="http://schemas.microsoft.com/office/drawing/2014/main" id="{FC9B64B5-56FC-BE32-9E41-A775C8436D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072" y="1275606"/>
            <a:ext cx="3014067" cy="3014067"/>
          </a:xfrm>
          <a:prstGeom prst="rect">
            <a:avLst/>
          </a:prstGeom>
        </p:spPr>
      </p:pic>
    </p:spTree>
    <p:extLst>
      <p:ext uri="{BB962C8B-B14F-4D97-AF65-F5344CB8AC3E}">
        <p14:creationId xmlns:p14="http://schemas.microsoft.com/office/powerpoint/2010/main" val="223542037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2400" dirty="0">
                <a:solidFill>
                  <a:srgbClr val="FF0000"/>
                </a:solidFill>
                <a:latin typeface="Britannic Bold" panose="020B0903060703020204" pitchFamily="34" charset="0"/>
              </a:rPr>
              <a:t>サービス問題</a:t>
            </a:r>
            <a:endParaRPr lang="en-US" altLang="ja-JP" sz="2400" dirty="0">
              <a:solidFill>
                <a:srgbClr val="FF0000"/>
              </a:solidFill>
              <a:latin typeface="Britannic Bold" panose="020B0903060703020204" pitchFamily="34" charset="0"/>
            </a:endParaRPr>
          </a:p>
          <a:p>
            <a:pPr lvl="0" fontAlgn="auto">
              <a:spcBef>
                <a:spcPts val="0"/>
              </a:spcBef>
              <a:spcAft>
                <a:spcPts val="0"/>
              </a:spcAft>
              <a:defRPr/>
            </a:pPr>
            <a:r>
              <a:rPr lang="ja-JP" altLang="en-US" sz="2400" dirty="0">
                <a:ln w="0"/>
                <a:solidFill>
                  <a:srgbClr val="FFFF00"/>
                </a:solidFill>
                <a:latin typeface="Arial" charset="0"/>
                <a:ea typeface="ＭＳ Ｐゴシック" charset="-128"/>
              </a:rPr>
              <a:t>正解したら３ポイント</a:t>
            </a:r>
          </a:p>
          <a:p>
            <a:pPr lvl="0" fontAlgn="auto">
              <a:spcBef>
                <a:spcPts val="0"/>
              </a:spcBef>
              <a:spcAft>
                <a:spcPts val="0"/>
              </a:spcAft>
              <a:defRPr/>
            </a:pPr>
            <a:endParaRPr lang="en-US" altLang="ja-JP" sz="1200" dirty="0">
              <a:solidFill>
                <a:srgbClr val="FF0000"/>
              </a:solidFill>
              <a:latin typeface="Britannic Bold" panose="020B0903060703020204" pitchFamily="34" charset="0"/>
            </a:endParaRPr>
          </a:p>
          <a:p>
            <a:pPr lvl="0"/>
            <a:r>
              <a:rPr lang="ja-JP" altLang="en-US" sz="2800" dirty="0">
                <a:solidFill>
                  <a:srgbClr val="FFFFFF"/>
                </a:solidFill>
              </a:rPr>
              <a:t>「ティップカオ」と呼ばれるこのかごは何を入れるためのものか。</a:t>
            </a:r>
            <a:endParaRPr lang="en-US" altLang="ja-JP" sz="2800" dirty="0">
              <a:solidFill>
                <a:srgbClr val="FFFFFF"/>
              </a:solidFill>
            </a:endParaRPr>
          </a:p>
          <a:p>
            <a:pPr lvl="0"/>
            <a:endParaRPr lang="en-US" altLang="ja-JP" sz="2800" dirty="0">
              <a:solidFill>
                <a:srgbClr val="FFFFFF"/>
              </a:solidFill>
            </a:endParaRPr>
          </a:p>
          <a:p>
            <a:pPr lvl="0"/>
            <a:endParaRPr lang="en-US" altLang="ja-JP" sz="2800" dirty="0">
              <a:solidFill>
                <a:srgbClr val="FFFFFF"/>
              </a:solidFill>
            </a:endParaRPr>
          </a:p>
          <a:p>
            <a:pPr lvl="0"/>
            <a:endParaRPr lang="en-US" altLang="ja-JP" sz="2800" dirty="0">
              <a:solidFill>
                <a:srgbClr val="FFFFFF"/>
              </a:solidFill>
            </a:endParaRPr>
          </a:p>
          <a:p>
            <a:pPr lvl="0"/>
            <a:endParaRPr lang="ja-JP" altLang="en-US" sz="2800" dirty="0">
              <a:solidFill>
                <a:srgbClr val="FFFFFF"/>
              </a:solidFill>
            </a:endParaRP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tLang="ja-JP" sz="3600" dirty="0">
              <a:solidFill>
                <a:srgbClr val="FFC000"/>
              </a:solidFill>
            </a:endParaRPr>
          </a:p>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solidFill>
                  <a:srgbClr val="FFFFFF"/>
                </a:solidFill>
              </a:rPr>
              <a:t>釣った魚</a:t>
            </a:r>
            <a:endParaRPr lang="ja-JP" altLang="en-US" sz="3600" dirty="0"/>
          </a:p>
          <a:p>
            <a:pPr fontAlgn="auto">
              <a:spcBef>
                <a:spcPts val="0"/>
              </a:spcBef>
              <a:spcAft>
                <a:spcPts val="0"/>
              </a:spcAft>
              <a:defRPr/>
            </a:pPr>
            <a:endParaRPr lang="ja-JP" altLang="en-US" sz="3200" dirty="0"/>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solidFill>
                  <a:srgbClr val="FFFFFF"/>
                </a:solidFill>
              </a:rPr>
              <a:t>ごはん</a:t>
            </a:r>
            <a:endParaRPr lang="ja-JP" altLang="en-US" sz="3600" dirty="0"/>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altLang="ja-JP" sz="3600" dirty="0">
                <a:solidFill>
                  <a:srgbClr val="FFC000"/>
                </a:solidFill>
                <a:latin typeface="Britannic Bold" panose="020B0903060703020204" pitchFamily="34" charset="0"/>
              </a:rPr>
              <a:t>C. </a:t>
            </a:r>
            <a:r>
              <a:rPr lang="ja-JP" altLang="en-US" sz="3600" dirty="0">
                <a:solidFill>
                  <a:srgbClr val="FFFFFF"/>
                </a:solidFill>
              </a:rPr>
              <a:t>生き物</a:t>
            </a:r>
            <a:r>
              <a:rPr lang="ja-JP" altLang="en-US" sz="3000" dirty="0">
                <a:solidFill>
                  <a:srgbClr val="FFFFFF"/>
                </a:solidFill>
              </a:rPr>
              <a:t>（ペット）</a:t>
            </a:r>
            <a:endParaRPr lang="en-US" altLang="ja-JP" sz="3000" dirty="0">
              <a:solidFill>
                <a:srgbClr val="FFFFFF"/>
              </a:solidFill>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第１０問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pic>
        <p:nvPicPr>
          <p:cNvPr id="3" name="図 2">
            <a:extLst>
              <a:ext uri="{FF2B5EF4-FFF2-40B4-BE49-F238E27FC236}">
                <a16:creationId xmlns:a16="http://schemas.microsoft.com/office/drawing/2014/main" id="{5DFD505E-EA71-7D5B-4882-DD8EBA96D1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6480" y="3075806"/>
            <a:ext cx="1486541" cy="1486541"/>
          </a:xfrm>
          <a:prstGeom prst="rect">
            <a:avLst/>
          </a:prstGeom>
        </p:spPr>
      </p:pic>
    </p:spTree>
    <p:extLst>
      <p:ext uri="{BB962C8B-B14F-4D97-AF65-F5344CB8AC3E}">
        <p14:creationId xmlns:p14="http://schemas.microsoft.com/office/powerpoint/2010/main" val="3453965083"/>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p:cTn id="27"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28"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1000"/>
                                        <p:tgtEl>
                                          <p:spTgt spid="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fade">
                                      <p:cBhvr>
                                        <p:cTn id="39" dur="500"/>
                                        <p:tgtEl>
                                          <p:spTgt spid="6">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fade">
                                      <p:cBhvr>
                                        <p:cTn id="44" dur="50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mph" presetSubtype="2" repeatCount="10000" fill="hold" nodeType="clickEffect">
                                  <p:stCondLst>
                                    <p:cond delay="0"/>
                                  </p:stCondLst>
                                  <p:childTnLst>
                                    <p:animClr clrSpc="rgb" dir="cw">
                                      <p:cBhvr>
                                        <p:cTn id="48" dur="500" fill="hold"/>
                                        <p:tgtEl>
                                          <p:spTgt spid="8"/>
                                        </p:tgtEl>
                                        <p:attrNameLst>
                                          <p:attrName>fillcolor</p:attrName>
                                        </p:attrNameLst>
                                      </p:cBhvr>
                                      <p:to>
                                        <a:srgbClr val="FF9900"/>
                                      </p:to>
                                    </p:animClr>
                                    <p:set>
                                      <p:cBhvr>
                                        <p:cTn id="49" dur="500" fill="hold"/>
                                        <p:tgtEl>
                                          <p:spTgt spid="8"/>
                                        </p:tgtEl>
                                        <p:attrNameLst>
                                          <p:attrName>fill.type</p:attrName>
                                        </p:attrNameLst>
                                      </p:cBhvr>
                                      <p:to>
                                        <p:strVal val="solid"/>
                                      </p:to>
                                    </p:set>
                                    <p:set>
                                      <p:cBhvr>
                                        <p:cTn id="50" dur="500" fill="hold"/>
                                        <p:tgtEl>
                                          <p:spTgt spid="8"/>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40EC7E8-8CEB-65A4-0645-84EB6192EF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5143500"/>
          </a:xfrm>
          <a:prstGeom prst="rect">
            <a:avLst/>
          </a:prstGeom>
        </p:spPr>
      </p:pic>
    </p:spTree>
    <p:extLst>
      <p:ext uri="{BB962C8B-B14F-4D97-AF65-F5344CB8AC3E}">
        <p14:creationId xmlns:p14="http://schemas.microsoft.com/office/powerpoint/2010/main" val="21438093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
        <p:nvSpPr>
          <p:cNvPr id="2" name="六角形 1">
            <a:extLst>
              <a:ext uri="{FF2B5EF4-FFF2-40B4-BE49-F238E27FC236}">
                <a16:creationId xmlns:a16="http://schemas.microsoft.com/office/drawing/2014/main" id="{605A6440-DE72-82AD-5263-D2D997DE5CCA}"/>
              </a:ext>
            </a:extLst>
          </p:cNvPr>
          <p:cNvSpPr/>
          <p:nvPr/>
        </p:nvSpPr>
        <p:spPr>
          <a:xfrm>
            <a:off x="251520" y="4155926"/>
            <a:ext cx="8568952" cy="720428"/>
          </a:xfrm>
          <a:prstGeom prst="hexagon">
            <a:avLst>
              <a:gd name="adj" fmla="val 44513"/>
              <a:gd name="vf" fmla="val 115470"/>
            </a:avLst>
          </a:prstGeom>
          <a:solidFill>
            <a:schemeClr val="bg1"/>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600" dirty="0">
                <a:solidFill>
                  <a:srgbClr val="FFFFFF"/>
                </a:solidFill>
              </a:rPr>
              <a:t>食卓で使われるご飯用のかごです。</a:t>
            </a:r>
          </a:p>
        </p:txBody>
      </p:sp>
      <p:pic>
        <p:nvPicPr>
          <p:cNvPr id="6" name="図 5">
            <a:extLst>
              <a:ext uri="{FF2B5EF4-FFF2-40B4-BE49-F238E27FC236}">
                <a16:creationId xmlns:a16="http://schemas.microsoft.com/office/drawing/2014/main" id="{0C3AB657-1DCE-4829-C6AF-EB0757FD3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8053" y="123478"/>
            <a:ext cx="3867894" cy="3867894"/>
          </a:xfrm>
          <a:prstGeom prst="rect">
            <a:avLst/>
          </a:prstGeom>
        </p:spPr>
      </p:pic>
    </p:spTree>
    <p:extLst>
      <p:ext uri="{BB962C8B-B14F-4D97-AF65-F5344CB8AC3E}">
        <p14:creationId xmlns:p14="http://schemas.microsoft.com/office/powerpoint/2010/main" val="313549944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六角形 2">
            <a:extLst>
              <a:ext uri="{FF2B5EF4-FFF2-40B4-BE49-F238E27FC236}">
                <a16:creationId xmlns:a16="http://schemas.microsoft.com/office/drawing/2014/main" id="{E5A5928D-F9A3-16AE-93D7-0EB84CFCC547}"/>
              </a:ext>
            </a:extLst>
          </p:cNvPr>
          <p:cNvSpPr/>
          <p:nvPr/>
        </p:nvSpPr>
        <p:spPr>
          <a:xfrm>
            <a:off x="251520" y="4155926"/>
            <a:ext cx="8568952" cy="720428"/>
          </a:xfrm>
          <a:prstGeom prst="hexagon">
            <a:avLst>
              <a:gd name="adj" fmla="val 44513"/>
              <a:gd name="vf" fmla="val 115470"/>
            </a:avLst>
          </a:prstGeom>
          <a:solidFill>
            <a:schemeClr val="bg1"/>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600" dirty="0">
                <a:solidFill>
                  <a:srgbClr val="FFFFFF"/>
                </a:solidFill>
              </a:rPr>
              <a:t>ティップカオを作る子どもたち。</a:t>
            </a:r>
          </a:p>
        </p:txBody>
      </p:sp>
      <p:pic>
        <p:nvPicPr>
          <p:cNvPr id="6" name="図 5">
            <a:extLst>
              <a:ext uri="{FF2B5EF4-FFF2-40B4-BE49-F238E27FC236}">
                <a16:creationId xmlns:a16="http://schemas.microsoft.com/office/drawing/2014/main" id="{3D52D15B-F64A-905F-9602-8E142880C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404" y="123478"/>
            <a:ext cx="5157192" cy="3867894"/>
          </a:xfrm>
          <a:prstGeom prst="rect">
            <a:avLst/>
          </a:prstGeom>
        </p:spPr>
      </p:pic>
    </p:spTree>
    <p:extLst>
      <p:ext uri="{BB962C8B-B14F-4D97-AF65-F5344CB8AC3E}">
        <p14:creationId xmlns:p14="http://schemas.microsoft.com/office/powerpoint/2010/main" val="135894576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ja-JP" altLang="en-US" sz="3600" dirty="0">
                <a:solidFill>
                  <a:srgbClr val="FFFFFF"/>
                </a:solidFill>
              </a:rPr>
              <a:t>「</a:t>
            </a:r>
            <a:r>
              <a:rPr lang="en-US" altLang="ja-JP" sz="3600" dirty="0">
                <a:solidFill>
                  <a:srgbClr val="FFFFFF"/>
                </a:solidFill>
              </a:rPr>
              <a:t>100</a:t>
            </a:r>
            <a:r>
              <a:rPr lang="ja-JP" altLang="en-US" sz="3600" dirty="0">
                <a:solidFill>
                  <a:srgbClr val="FFFFFF"/>
                </a:solidFill>
              </a:rPr>
              <a:t>万頭の象」</a:t>
            </a:r>
            <a:endParaRPr lang="en-US" altLang="ja-JP" sz="3600" dirty="0">
              <a:solidFill>
                <a:srgbClr val="FFFFFF"/>
              </a:solidFill>
            </a:endParaRPr>
          </a:p>
          <a:p>
            <a:pPr lvl="0" algn="ctr"/>
            <a:r>
              <a:rPr lang="ja-JP" altLang="en-US" sz="3400" dirty="0">
                <a:solidFill>
                  <a:srgbClr val="FFFFFF"/>
                </a:solidFill>
              </a:rPr>
              <a:t>という意味を持つ</a:t>
            </a:r>
            <a:endParaRPr lang="en-US" altLang="ja-JP" sz="3400" dirty="0">
              <a:solidFill>
                <a:srgbClr val="FFFFFF"/>
              </a:solidFill>
            </a:endParaRPr>
          </a:p>
          <a:p>
            <a:pPr lvl="0" algn="ctr"/>
            <a:r>
              <a:rPr lang="ja-JP" altLang="en-US" sz="3600" dirty="0">
                <a:solidFill>
                  <a:srgbClr val="FFFFFF"/>
                </a:solidFill>
              </a:rPr>
              <a:t>ラオス初の統一</a:t>
            </a:r>
            <a:endParaRPr lang="en-US" altLang="ja-JP" sz="3600" dirty="0">
              <a:solidFill>
                <a:srgbClr val="FFFFFF"/>
              </a:solidFill>
            </a:endParaRPr>
          </a:p>
          <a:p>
            <a:pPr lvl="0" algn="ctr"/>
            <a:r>
              <a:rPr lang="ja-JP" altLang="en-US" sz="3600" dirty="0">
                <a:solidFill>
                  <a:srgbClr val="FFFFFF"/>
                </a:solidFill>
              </a:rPr>
              <a:t>国家の名前は？</a:t>
            </a: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tLang="ja-JP" sz="3600" dirty="0">
              <a:solidFill>
                <a:srgbClr val="FFC000"/>
              </a:solidFill>
            </a:endParaRPr>
          </a:p>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solidFill>
                  <a:srgbClr val="FFFFFF"/>
                </a:solidFill>
              </a:rPr>
              <a:t>ルアンパバン</a:t>
            </a:r>
            <a:endParaRPr lang="ja-JP" altLang="en-US" sz="3600" dirty="0"/>
          </a:p>
          <a:p>
            <a:pPr fontAlgn="auto">
              <a:spcBef>
                <a:spcPts val="0"/>
              </a:spcBef>
              <a:spcAft>
                <a:spcPts val="0"/>
              </a:spcAft>
              <a:defRPr/>
            </a:pPr>
            <a:endParaRPr lang="ja-JP" altLang="en-US" sz="3200" dirty="0"/>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solidFill>
                  <a:srgbClr val="FFFFFF"/>
                </a:solidFill>
              </a:rPr>
              <a:t>ランサーン</a:t>
            </a:r>
            <a:endParaRPr lang="ja-JP" altLang="en-US" sz="3600" dirty="0"/>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solidFill>
                  <a:srgbClr val="FFFFFF"/>
                </a:solidFill>
              </a:rPr>
              <a:t>チ</a:t>
            </a:r>
            <a:r>
              <a:rPr lang="ja-JP" altLang="en-US" sz="2800" dirty="0">
                <a:solidFill>
                  <a:srgbClr val="FFFFFF"/>
                </a:solidFill>
              </a:rPr>
              <a:t>ェ</a:t>
            </a:r>
            <a:r>
              <a:rPr lang="ja-JP" altLang="en-US" sz="3600" dirty="0">
                <a:solidFill>
                  <a:srgbClr val="FFFFFF"/>
                </a:solidFill>
              </a:rPr>
              <a:t>デ</a:t>
            </a:r>
            <a:r>
              <a:rPr lang="ja-JP" altLang="en-US" sz="2800" dirty="0">
                <a:solidFill>
                  <a:srgbClr val="FFFFFF"/>
                </a:solidFill>
              </a:rPr>
              <a:t>ィ</a:t>
            </a:r>
            <a:r>
              <a:rPr lang="ja-JP" altLang="en-US" sz="3600" dirty="0">
                <a:solidFill>
                  <a:srgbClr val="FFFFFF"/>
                </a:solidFill>
              </a:rPr>
              <a:t>ルアン</a:t>
            </a:r>
            <a:endParaRPr lang="ja-JP" altLang="en-US" sz="3600" dirty="0">
              <a:latin typeface="Britannic Bold" panose="020B0903060703020204" pitchFamily="34" charset="0"/>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第１１問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Tree>
    <p:extLst>
      <p:ext uri="{BB962C8B-B14F-4D97-AF65-F5344CB8AC3E}">
        <p14:creationId xmlns:p14="http://schemas.microsoft.com/office/powerpoint/2010/main" val="13156718"/>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p:cTn id="27"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8"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2" end="2"/>
                                            </p:txEl>
                                          </p:spTgt>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 calcmode="lin" valueType="num">
                                      <p:cBhvr>
                                        <p:cTn id="32"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33"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34" dur="10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fade">
                                      <p:cBhvr>
                                        <p:cTn id="39" dur="10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animEffect transition="in" filter="fade">
                                      <p:cBhvr>
                                        <p:cTn id="44" dur="500"/>
                                        <p:tgtEl>
                                          <p:spTgt spid="6">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Effect transition="in" filter="fade">
                                      <p:cBhvr>
                                        <p:cTn id="49" dur="500"/>
                                        <p:tgtEl>
                                          <p:spTgt spid="9">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mph" presetSubtype="2" repeatCount="10000" fill="hold" nodeType="clickEffect">
                                  <p:stCondLst>
                                    <p:cond delay="0"/>
                                  </p:stCondLst>
                                  <p:childTnLst>
                                    <p:animClr clrSpc="rgb" dir="cw">
                                      <p:cBhvr>
                                        <p:cTn id="53" dur="500" fill="hold"/>
                                        <p:tgtEl>
                                          <p:spTgt spid="8"/>
                                        </p:tgtEl>
                                        <p:attrNameLst>
                                          <p:attrName>fillcolor</p:attrName>
                                        </p:attrNameLst>
                                      </p:cBhvr>
                                      <p:to>
                                        <a:srgbClr val="FF9900"/>
                                      </p:to>
                                    </p:animClr>
                                    <p:set>
                                      <p:cBhvr>
                                        <p:cTn id="54" dur="500" fill="hold"/>
                                        <p:tgtEl>
                                          <p:spTgt spid="8"/>
                                        </p:tgtEl>
                                        <p:attrNameLst>
                                          <p:attrName>fill.type</p:attrName>
                                        </p:attrNameLst>
                                      </p:cBhvr>
                                      <p:to>
                                        <p:strVal val="solid"/>
                                      </p:to>
                                    </p:set>
                                    <p:set>
                                      <p:cBhvr>
                                        <p:cTn id="55" dur="500" fill="hold"/>
                                        <p:tgtEl>
                                          <p:spTgt spid="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4000" dirty="0">
                <a:solidFill>
                  <a:schemeClr val="tx1">
                    <a:lumMod val="50000"/>
                  </a:schemeClr>
                </a:solidFill>
              </a:rPr>
              <a:t>ランサーン王国の王都が</a:t>
            </a:r>
            <a:endParaRPr lang="en-US" altLang="ja-JP" sz="4000" dirty="0">
              <a:solidFill>
                <a:schemeClr val="tx1">
                  <a:lumMod val="50000"/>
                </a:schemeClr>
              </a:solidFill>
            </a:endParaRPr>
          </a:p>
          <a:p>
            <a:pPr fontAlgn="auto">
              <a:spcBef>
                <a:spcPts val="0"/>
              </a:spcBef>
              <a:spcAft>
                <a:spcPts val="0"/>
              </a:spcAft>
              <a:defRPr/>
            </a:pPr>
            <a:r>
              <a:rPr lang="ja-JP" altLang="en-US" sz="4000" dirty="0">
                <a:solidFill>
                  <a:schemeClr val="tx1">
                    <a:lumMod val="50000"/>
                  </a:schemeClr>
                </a:solidFill>
              </a:rPr>
              <a:t>ルアンパバン</a:t>
            </a:r>
            <a:r>
              <a:rPr lang="ja-JP" altLang="en-US" sz="3200" dirty="0">
                <a:solidFill>
                  <a:schemeClr val="tx1">
                    <a:lumMod val="50000"/>
                  </a:schemeClr>
                </a:solidFill>
              </a:rPr>
              <a:t>（世界遺産）</a:t>
            </a:r>
            <a:r>
              <a:rPr lang="ja-JP" altLang="en-US" sz="4000" dirty="0">
                <a:solidFill>
                  <a:schemeClr val="tx1">
                    <a:lumMod val="50000"/>
                  </a:schemeClr>
                </a:solidFill>
              </a:rPr>
              <a:t>です。</a:t>
            </a:r>
          </a:p>
          <a:p>
            <a:pPr fontAlgn="auto">
              <a:spcBef>
                <a:spcPts val="0"/>
              </a:spcBef>
              <a:spcAft>
                <a:spcPts val="0"/>
              </a:spcAft>
              <a:defRPr/>
            </a:pPr>
            <a:endParaRPr lang="en-US" altLang="ja-JP" sz="40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207406414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ja-JP" altLang="en-US" sz="3400" dirty="0">
                <a:solidFill>
                  <a:srgbClr val="FFFFFF"/>
                </a:solidFill>
              </a:rPr>
              <a:t>ラオスで入学した小学生が最終学年まで残る割合はどのくらいか。</a:t>
            </a:r>
            <a:endParaRPr lang="en-US" altLang="ja-JP" sz="3400" dirty="0">
              <a:solidFill>
                <a:srgbClr val="FFFFFF"/>
              </a:solidFill>
            </a:endParaRPr>
          </a:p>
        </p:txBody>
      </p:sp>
      <p:sp>
        <p:nvSpPr>
          <p:cNvPr id="6" name="六角形 5"/>
          <p:cNvSpPr/>
          <p:nvPr/>
        </p:nvSpPr>
        <p:spPr>
          <a:xfrm>
            <a:off x="4642088" y="3364780"/>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solidFill>
                  <a:srgbClr val="FFFFFF"/>
                </a:solidFill>
              </a:rPr>
              <a:t>８０％</a:t>
            </a:r>
            <a:endParaRPr lang="ja-JP" altLang="en-US" sz="3600" dirty="0"/>
          </a:p>
        </p:txBody>
      </p:sp>
      <p:sp>
        <p:nvSpPr>
          <p:cNvPr id="8" name="六角形 7"/>
          <p:cNvSpPr/>
          <p:nvPr/>
        </p:nvSpPr>
        <p:spPr>
          <a:xfrm>
            <a:off x="4644008" y="2572692"/>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solidFill>
                  <a:srgbClr val="FFFFFF"/>
                </a:solidFill>
              </a:rPr>
              <a:t>５０％</a:t>
            </a:r>
            <a:endParaRPr lang="ja-JP" altLang="en-US" sz="3600" dirty="0"/>
          </a:p>
        </p:txBody>
      </p:sp>
      <p:sp>
        <p:nvSpPr>
          <p:cNvPr id="9" name="六角形 8"/>
          <p:cNvSpPr/>
          <p:nvPr/>
        </p:nvSpPr>
        <p:spPr>
          <a:xfrm>
            <a:off x="4644008" y="1780604"/>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solidFill>
                  <a:srgbClr val="FFFFFF"/>
                </a:solidFill>
              </a:rPr>
              <a:t>２０％</a:t>
            </a:r>
            <a:endParaRPr lang="ja-JP" altLang="en-US" sz="3600" dirty="0">
              <a:latin typeface="Britannic Bold" panose="020B0903060703020204" pitchFamily="34" charset="0"/>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第１２問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5EF1657C-736F-4CDF-9727-9F72D959F31E}"/>
              </a:ext>
            </a:extLst>
          </p:cNvPr>
          <p:cNvSpPr/>
          <p:nvPr/>
        </p:nvSpPr>
        <p:spPr>
          <a:xfrm>
            <a:off x="464400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ja-JP" altLang="en-US" sz="3600" dirty="0">
                <a:solidFill>
                  <a:srgbClr val="FFFFFF"/>
                </a:solidFill>
              </a:rPr>
              <a:t>９９％</a:t>
            </a:r>
            <a:endParaRPr lang="ja-JP" altLang="en-US" sz="3600" dirty="0">
              <a:latin typeface="Britannic Bold" panose="020B0903060703020204" pitchFamily="34" charset="0"/>
            </a:endParaRPr>
          </a:p>
        </p:txBody>
      </p:sp>
    </p:spTree>
    <p:extLst>
      <p:ext uri="{BB962C8B-B14F-4D97-AF65-F5344CB8AC3E}">
        <p14:creationId xmlns:p14="http://schemas.microsoft.com/office/powerpoint/2010/main" val="1132955433"/>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5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10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fade">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fade">
                                      <p:cBhvr>
                                        <p:cTn id="39" dur="500"/>
                                        <p:tgtEl>
                                          <p:spTgt spid="10">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mph" presetSubtype="2" repeatCount="10000" fill="hold" nodeType="clickEffect">
                                  <p:stCondLst>
                                    <p:cond delay="0"/>
                                  </p:stCondLst>
                                  <p:childTnLst>
                                    <p:animClr clrSpc="rgb" dir="cw">
                                      <p:cBhvr>
                                        <p:cTn id="43" dur="500" fill="hold"/>
                                        <p:tgtEl>
                                          <p:spTgt spid="6"/>
                                        </p:tgtEl>
                                        <p:attrNameLst>
                                          <p:attrName>fillcolor</p:attrName>
                                        </p:attrNameLst>
                                      </p:cBhvr>
                                      <p:to>
                                        <a:srgbClr val="FF9900"/>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5" name="図 4" descr="食品, 持つ, テーブル, ホワイト が含まれている画像&#10;&#10;自動的に生成された説明">
            <a:extLst>
              <a:ext uri="{FF2B5EF4-FFF2-40B4-BE49-F238E27FC236}">
                <a16:creationId xmlns:a16="http://schemas.microsoft.com/office/drawing/2014/main" id="{D11DFF2A-C565-497E-81D4-1888ACFCF4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8908" y="339502"/>
            <a:ext cx="2646184" cy="2646184"/>
          </a:xfrm>
          <a:prstGeom prst="rect">
            <a:avLst/>
          </a:prstGeom>
        </p:spPr>
      </p:pic>
      <p:sp>
        <p:nvSpPr>
          <p:cNvPr id="3" name="六角形 2"/>
          <p:cNvSpPr/>
          <p:nvPr/>
        </p:nvSpPr>
        <p:spPr>
          <a:xfrm>
            <a:off x="701811" y="2921774"/>
            <a:ext cx="7740377" cy="1873250"/>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FF0000"/>
                </a:solidFill>
              </a:rPr>
              <a:t>短い説明用スライド　</a:t>
            </a:r>
            <a:r>
              <a:rPr lang="ja-JP" altLang="en-US" sz="3600" dirty="0">
                <a:solidFill>
                  <a:srgbClr val="FFFF00"/>
                </a:solidFill>
              </a:rPr>
              <a:t>ルール①</a:t>
            </a:r>
            <a:endParaRPr lang="en-US" altLang="ja-JP" sz="3600" dirty="0">
              <a:solidFill>
                <a:srgbClr val="FFFF00"/>
              </a:solidFill>
            </a:endParaRPr>
          </a:p>
          <a:p>
            <a:pPr fontAlgn="auto">
              <a:spcBef>
                <a:spcPts val="0"/>
              </a:spcBef>
              <a:spcAft>
                <a:spcPts val="0"/>
              </a:spcAft>
              <a:defRPr/>
            </a:pPr>
            <a:r>
              <a:rPr lang="ja-JP" altLang="en-US" sz="3600" dirty="0"/>
              <a:t>グループ対抗で勝負します。</a:t>
            </a:r>
            <a:endParaRPr lang="en-US" altLang="ja-JP" sz="3600" dirty="0"/>
          </a:p>
          <a:p>
            <a:pPr fontAlgn="auto">
              <a:spcBef>
                <a:spcPts val="0"/>
              </a:spcBef>
              <a:spcAft>
                <a:spcPts val="0"/>
              </a:spcAft>
              <a:defRPr/>
            </a:pPr>
            <a:r>
              <a:rPr lang="ja-JP" altLang="en-US" sz="3600" dirty="0"/>
              <a:t>仲良く協力しながら活動すること。</a:t>
            </a:r>
            <a:endParaRPr lang="en-US" altLang="ja-JP" sz="3600" dirty="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2800" dirty="0">
                <a:solidFill>
                  <a:schemeClr val="tx1">
                    <a:lumMod val="50000"/>
                  </a:schemeClr>
                </a:solidFill>
              </a:rPr>
              <a:t>ラオスで初等学校に入学した児童が最終学年まで残る割合は</a:t>
            </a:r>
          </a:p>
          <a:p>
            <a:pPr fontAlgn="auto">
              <a:spcBef>
                <a:spcPts val="0"/>
              </a:spcBef>
              <a:spcAft>
                <a:spcPts val="0"/>
              </a:spcAft>
              <a:defRPr/>
            </a:pPr>
            <a:r>
              <a:rPr lang="ja-JP" altLang="en-US" sz="2800" dirty="0">
                <a:solidFill>
                  <a:schemeClr val="accent6"/>
                </a:solidFill>
              </a:rPr>
              <a:t>６７％ </a:t>
            </a:r>
            <a:r>
              <a:rPr lang="en-US" altLang="ja-JP" sz="2400" dirty="0">
                <a:solidFill>
                  <a:srgbClr val="00B050"/>
                </a:solidFill>
              </a:rPr>
              <a:t>(2006-2009</a:t>
            </a:r>
            <a:r>
              <a:rPr lang="ja-JP" altLang="en-US" sz="2400" dirty="0">
                <a:solidFill>
                  <a:srgbClr val="00B050"/>
                </a:solidFill>
              </a:rPr>
              <a:t>調査</a:t>
            </a:r>
            <a:r>
              <a:rPr lang="en-US" altLang="ja-JP" sz="2400" dirty="0">
                <a:solidFill>
                  <a:srgbClr val="00B050"/>
                </a:solidFill>
              </a:rPr>
              <a:t>) </a:t>
            </a:r>
            <a:r>
              <a:rPr lang="ja-JP" altLang="en-US" sz="2800" dirty="0">
                <a:solidFill>
                  <a:schemeClr val="tx1">
                    <a:lumMod val="50000"/>
                  </a:schemeClr>
                </a:solidFill>
              </a:rPr>
              <a:t>から</a:t>
            </a:r>
          </a:p>
          <a:p>
            <a:pPr fontAlgn="auto">
              <a:spcBef>
                <a:spcPts val="0"/>
              </a:spcBef>
              <a:spcAft>
                <a:spcPts val="0"/>
              </a:spcAft>
              <a:defRPr/>
            </a:pPr>
            <a:r>
              <a:rPr lang="ja-JP" altLang="en-US" sz="2800" dirty="0">
                <a:solidFill>
                  <a:schemeClr val="accent6"/>
                </a:solidFill>
              </a:rPr>
              <a:t>８０％ </a:t>
            </a:r>
            <a:r>
              <a:rPr lang="en-US" altLang="ja-JP" sz="2400" dirty="0">
                <a:solidFill>
                  <a:srgbClr val="00B050"/>
                </a:solidFill>
              </a:rPr>
              <a:t>(2011-2016</a:t>
            </a:r>
            <a:r>
              <a:rPr lang="ja-JP" altLang="en-US" sz="2400" dirty="0">
                <a:solidFill>
                  <a:srgbClr val="00B050"/>
                </a:solidFill>
              </a:rPr>
              <a:t>調査</a:t>
            </a:r>
            <a:r>
              <a:rPr lang="en-US" altLang="ja-JP" sz="2400" dirty="0">
                <a:solidFill>
                  <a:srgbClr val="00B050"/>
                </a:solidFill>
              </a:rPr>
              <a:t>)</a:t>
            </a:r>
            <a:r>
              <a:rPr lang="ja-JP" altLang="en-US" sz="2800" dirty="0">
                <a:solidFill>
                  <a:schemeClr val="tx1">
                    <a:lumMod val="50000"/>
                  </a:schemeClr>
                </a:solidFill>
              </a:rPr>
              <a:t>まで改善した。</a:t>
            </a:r>
          </a:p>
          <a:p>
            <a:pPr fontAlgn="auto">
              <a:spcBef>
                <a:spcPts val="0"/>
              </a:spcBef>
              <a:spcAft>
                <a:spcPts val="0"/>
              </a:spcAft>
              <a:defRPr/>
            </a:pPr>
            <a:r>
              <a:rPr lang="ja-JP" altLang="en-US" sz="2800" dirty="0">
                <a:solidFill>
                  <a:schemeClr val="tx1">
                    <a:lumMod val="50000"/>
                  </a:schemeClr>
                </a:solidFill>
              </a:rPr>
              <a:t>学校で全員が安心して学べることが、世界のどこでも「当たり前」というわけではない。</a:t>
            </a:r>
          </a:p>
          <a:p>
            <a:pPr fontAlgn="auto">
              <a:spcBef>
                <a:spcPts val="0"/>
              </a:spcBef>
              <a:spcAft>
                <a:spcPts val="0"/>
              </a:spcAft>
              <a:defRPr/>
            </a:pPr>
            <a:endParaRPr lang="en-US" altLang="ja-JP" sz="1200" dirty="0">
              <a:solidFill>
                <a:srgbClr val="FFFF00"/>
              </a:solidFill>
            </a:endParaRPr>
          </a:p>
          <a:p>
            <a:pPr fontAlgn="auto">
              <a:spcBef>
                <a:spcPts val="0"/>
              </a:spcBef>
              <a:spcAft>
                <a:spcPts val="0"/>
              </a:spcAft>
              <a:defRPr/>
            </a:pPr>
            <a:r>
              <a:rPr lang="ja-JP" altLang="en-US" sz="2000" dirty="0">
                <a:solidFill>
                  <a:srgbClr val="FFFF00"/>
                </a:solidFill>
              </a:rPr>
              <a:t>（データはユニセフのホームページの「世界子供白書」より）</a:t>
            </a:r>
            <a:endParaRPr lang="en-US" altLang="ja-JP" sz="2000" dirty="0">
              <a:solidFill>
                <a:srgbClr val="FFFF00"/>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76072627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ja-JP" altLang="en-US" sz="4800" dirty="0">
                <a:solidFill>
                  <a:srgbClr val="FFFFFF"/>
                </a:solidFill>
              </a:rPr>
              <a:t>日本</a:t>
            </a:r>
            <a:r>
              <a:rPr lang="en-US" altLang="ja-JP" sz="4800" dirty="0">
                <a:solidFill>
                  <a:srgbClr val="FFFFFF"/>
                </a:solidFill>
              </a:rPr>
              <a:t>7</a:t>
            </a:r>
            <a:r>
              <a:rPr lang="ja-JP" altLang="en-US" sz="4800" dirty="0">
                <a:solidFill>
                  <a:srgbClr val="FFFFFF"/>
                </a:solidFill>
              </a:rPr>
              <a:t>％</a:t>
            </a:r>
            <a:endParaRPr lang="en-US" altLang="ja-JP" sz="4800" dirty="0">
              <a:solidFill>
                <a:srgbClr val="FFFFFF"/>
              </a:solidFill>
            </a:endParaRPr>
          </a:p>
          <a:p>
            <a:pPr lvl="0" algn="ctr">
              <a:defRPr/>
            </a:pPr>
            <a:r>
              <a:rPr lang="ja-JP" altLang="en-US" sz="4800" dirty="0">
                <a:solidFill>
                  <a:srgbClr val="FFFFFF"/>
                </a:solidFill>
              </a:rPr>
              <a:t>ラオス</a:t>
            </a:r>
            <a:r>
              <a:rPr lang="en-US" altLang="ja-JP" sz="4800" dirty="0">
                <a:solidFill>
                  <a:srgbClr val="FFFFFF"/>
                </a:solidFill>
              </a:rPr>
              <a:t>44</a:t>
            </a:r>
            <a:r>
              <a:rPr lang="ja-JP" altLang="en-US" sz="4800" dirty="0">
                <a:solidFill>
                  <a:srgbClr val="FFFFFF"/>
                </a:solidFill>
              </a:rPr>
              <a:t>％</a:t>
            </a:r>
            <a:endParaRPr lang="en-US" altLang="ja-JP" sz="1200" dirty="0">
              <a:solidFill>
                <a:srgbClr val="FFFFFF"/>
              </a:solidFill>
            </a:endParaRPr>
          </a:p>
          <a:p>
            <a:pPr lvl="0" algn="ctr">
              <a:defRPr/>
            </a:pPr>
            <a:endParaRPr lang="en-US" altLang="ja-JP" sz="1200" dirty="0">
              <a:solidFill>
                <a:srgbClr val="FFFFFF"/>
              </a:solidFill>
            </a:endParaRPr>
          </a:p>
          <a:p>
            <a:pPr lvl="0" algn="ctr">
              <a:defRPr/>
            </a:pPr>
            <a:r>
              <a:rPr lang="ja-JP" altLang="en-US" sz="3800" dirty="0">
                <a:solidFill>
                  <a:srgbClr val="FFFFFF"/>
                </a:solidFill>
              </a:rPr>
              <a:t>これは何を示す数字か。</a:t>
            </a:r>
            <a:endParaRPr lang="en-US" altLang="ja-JP" sz="3800" dirty="0">
              <a:solidFill>
                <a:srgbClr val="FFFFFF"/>
              </a:solidFill>
            </a:endParaRPr>
          </a:p>
        </p:txBody>
      </p:sp>
      <p:sp>
        <p:nvSpPr>
          <p:cNvPr id="6" name="六角形 5"/>
          <p:cNvSpPr/>
          <p:nvPr/>
        </p:nvSpPr>
        <p:spPr>
          <a:xfrm>
            <a:off x="4642088" y="1780604"/>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800" dirty="0">
                <a:solidFill>
                  <a:srgbClr val="FFFFFF"/>
                </a:solidFill>
                <a:latin typeface="Calibri" pitchFamily="34" charset="0"/>
              </a:rPr>
              <a:t>発育不良児</a:t>
            </a:r>
            <a:endParaRPr lang="ja-JP" altLang="en-US" sz="3600" dirty="0"/>
          </a:p>
        </p:txBody>
      </p:sp>
      <p:sp>
        <p:nvSpPr>
          <p:cNvPr id="8" name="六角形 7"/>
          <p:cNvSpPr/>
          <p:nvPr/>
        </p:nvSpPr>
        <p:spPr>
          <a:xfrm>
            <a:off x="4644008" y="2572692"/>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4000" dirty="0">
                <a:solidFill>
                  <a:srgbClr val="FFFFFF"/>
                </a:solidFill>
                <a:latin typeface="Calibri" pitchFamily="34" charset="0"/>
              </a:rPr>
              <a:t>肥満児</a:t>
            </a:r>
            <a:endParaRPr lang="ja-JP" altLang="en-US" sz="3600" dirty="0"/>
          </a:p>
        </p:txBody>
      </p:sp>
      <p:sp>
        <p:nvSpPr>
          <p:cNvPr id="9" name="六角形 8"/>
          <p:cNvSpPr/>
          <p:nvPr/>
        </p:nvSpPr>
        <p:spPr>
          <a:xfrm>
            <a:off x="4644008" y="3363838"/>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solidFill>
                  <a:srgbClr val="FFFFFF"/>
                </a:solidFill>
                <a:latin typeface="Calibri" pitchFamily="34" charset="0"/>
              </a:rPr>
              <a:t>児童</a:t>
            </a:r>
            <a:r>
              <a:rPr lang="ja-JP" altLang="en-US" sz="4000" dirty="0">
                <a:solidFill>
                  <a:srgbClr val="FFFFFF"/>
                </a:solidFill>
                <a:latin typeface="Calibri" pitchFamily="34" charset="0"/>
              </a:rPr>
              <a:t>労働</a:t>
            </a:r>
            <a:endParaRPr lang="ja-JP" altLang="en-US" sz="3600" dirty="0">
              <a:latin typeface="Britannic Bold" panose="020B0903060703020204" pitchFamily="34" charset="0"/>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第１３問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5EF1657C-736F-4CDF-9727-9F72D959F31E}"/>
              </a:ext>
            </a:extLst>
          </p:cNvPr>
          <p:cNvSpPr/>
          <p:nvPr/>
        </p:nvSpPr>
        <p:spPr>
          <a:xfrm>
            <a:off x="464400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ja-JP" altLang="en-US" sz="4000" dirty="0">
                <a:solidFill>
                  <a:srgbClr val="FFFFFF"/>
                </a:solidFill>
                <a:latin typeface="Calibri" pitchFamily="34" charset="0"/>
              </a:rPr>
              <a:t>不登校児</a:t>
            </a:r>
            <a:endParaRPr lang="ja-JP" altLang="en-US" sz="3600" dirty="0">
              <a:latin typeface="Britannic Bold" panose="020B0903060703020204" pitchFamily="34" charset="0"/>
            </a:endParaRPr>
          </a:p>
        </p:txBody>
      </p:sp>
    </p:spTree>
    <p:extLst>
      <p:ext uri="{BB962C8B-B14F-4D97-AF65-F5344CB8AC3E}">
        <p14:creationId xmlns:p14="http://schemas.microsoft.com/office/powerpoint/2010/main" val="1498344529"/>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p:cTn id="27"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28"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fade">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fade">
                                      <p:cBhvr>
                                        <p:cTn id="39" dur="10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fade">
                                      <p:cBhvr>
                                        <p:cTn id="44" dur="50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Effect transition="in" filter="fade">
                                      <p:cBhvr>
                                        <p:cTn id="49" dur="500"/>
                                        <p:tgtEl>
                                          <p:spTgt spid="10">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mph" presetSubtype="2" repeatCount="10000" fill="hold" nodeType="clickEffect">
                                  <p:stCondLst>
                                    <p:cond delay="0"/>
                                  </p:stCondLst>
                                  <p:childTnLst>
                                    <p:animClr clrSpc="rgb" dir="cw">
                                      <p:cBhvr>
                                        <p:cTn id="53" dur="500" fill="hold"/>
                                        <p:tgtEl>
                                          <p:spTgt spid="6"/>
                                        </p:tgtEl>
                                        <p:attrNameLst>
                                          <p:attrName>fillcolor</p:attrName>
                                        </p:attrNameLst>
                                      </p:cBhvr>
                                      <p:to>
                                        <a:srgbClr val="FF9900"/>
                                      </p:to>
                                    </p:animClr>
                                    <p:set>
                                      <p:cBhvr>
                                        <p:cTn id="54" dur="500" fill="hold"/>
                                        <p:tgtEl>
                                          <p:spTgt spid="6"/>
                                        </p:tgtEl>
                                        <p:attrNameLst>
                                          <p:attrName>fill.type</p:attrName>
                                        </p:attrNameLst>
                                      </p:cBhvr>
                                      <p:to>
                                        <p:strVal val="solid"/>
                                      </p:to>
                                    </p:set>
                                    <p:set>
                                      <p:cBhvr>
                                        <p:cTn id="55" dur="500" fill="hold"/>
                                        <p:tgtEl>
                                          <p:spTgt spid="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2000" dirty="0">
                <a:solidFill>
                  <a:schemeClr val="tx1">
                    <a:lumMod val="50000"/>
                  </a:schemeClr>
                </a:solidFill>
              </a:rPr>
              <a:t>左が日本、右がラオス。５歳未満の栄養不良などを示すグラス。青が発育不良、オレンジは肥満を示す。</a:t>
            </a:r>
          </a:p>
          <a:p>
            <a:pPr fontAlgn="auto">
              <a:spcBef>
                <a:spcPts val="0"/>
              </a:spcBef>
              <a:spcAft>
                <a:spcPts val="0"/>
              </a:spcAft>
              <a:defRPr/>
            </a:pPr>
            <a:r>
              <a:rPr lang="ja-JP" altLang="en-US" sz="2000" dirty="0">
                <a:solidFill>
                  <a:schemeClr val="tx1">
                    <a:lumMod val="50000"/>
                  </a:schemeClr>
                </a:solidFill>
              </a:rPr>
              <a:t>ラオスでも少しずつ改善傾向にはある。</a:t>
            </a:r>
          </a:p>
          <a:p>
            <a:pPr fontAlgn="auto">
              <a:spcBef>
                <a:spcPts val="0"/>
              </a:spcBef>
              <a:spcAft>
                <a:spcPts val="0"/>
              </a:spcAft>
              <a:defRPr/>
            </a:pPr>
            <a:r>
              <a:rPr lang="ja-JP" altLang="en-US" sz="1600" dirty="0">
                <a:solidFill>
                  <a:srgbClr val="FFFF00"/>
                </a:solidFill>
              </a:rPr>
              <a:t>（データは「国連食糧農業機関」ホームページより抜粋）</a:t>
            </a:r>
            <a:endParaRPr lang="en-US" altLang="ja-JP" sz="1600" dirty="0">
              <a:solidFill>
                <a:srgbClr val="FFFF00"/>
              </a:solidFill>
            </a:endParaRPr>
          </a:p>
          <a:p>
            <a:pPr fontAlgn="auto">
              <a:spcBef>
                <a:spcPts val="0"/>
              </a:spcBef>
              <a:spcAft>
                <a:spcPts val="0"/>
              </a:spcAft>
              <a:defRPr/>
            </a:pPr>
            <a:endParaRPr lang="en-US" altLang="ja-JP" sz="1600" dirty="0">
              <a:solidFill>
                <a:srgbClr val="FFFF00"/>
              </a:solidFill>
            </a:endParaRPr>
          </a:p>
          <a:p>
            <a:pPr fontAlgn="auto">
              <a:spcBef>
                <a:spcPts val="0"/>
              </a:spcBef>
              <a:spcAft>
                <a:spcPts val="0"/>
              </a:spcAft>
              <a:defRPr/>
            </a:pPr>
            <a:endParaRPr lang="en-US" altLang="ja-JP" sz="1600" dirty="0">
              <a:solidFill>
                <a:srgbClr val="FFFF00"/>
              </a:solidFill>
            </a:endParaRPr>
          </a:p>
          <a:p>
            <a:pPr fontAlgn="auto">
              <a:spcBef>
                <a:spcPts val="0"/>
              </a:spcBef>
              <a:spcAft>
                <a:spcPts val="0"/>
              </a:spcAft>
              <a:defRPr/>
            </a:pPr>
            <a:endParaRPr lang="en-US" altLang="ja-JP" sz="1600" dirty="0">
              <a:solidFill>
                <a:srgbClr val="FFFF00"/>
              </a:solidFill>
            </a:endParaRPr>
          </a:p>
          <a:p>
            <a:pPr fontAlgn="auto">
              <a:spcBef>
                <a:spcPts val="0"/>
              </a:spcBef>
              <a:spcAft>
                <a:spcPts val="0"/>
              </a:spcAft>
              <a:defRPr/>
            </a:pPr>
            <a:endParaRPr lang="en-US" altLang="ja-JP" sz="1600" dirty="0">
              <a:solidFill>
                <a:srgbClr val="FFFF00"/>
              </a:solidFill>
            </a:endParaRPr>
          </a:p>
          <a:p>
            <a:pPr fontAlgn="auto">
              <a:spcBef>
                <a:spcPts val="0"/>
              </a:spcBef>
              <a:spcAft>
                <a:spcPts val="0"/>
              </a:spcAft>
              <a:defRPr/>
            </a:pPr>
            <a:endParaRPr lang="en-US" altLang="ja-JP" sz="1600" dirty="0">
              <a:solidFill>
                <a:srgbClr val="FFFF00"/>
              </a:solidFill>
            </a:endParaRPr>
          </a:p>
          <a:p>
            <a:pPr fontAlgn="auto">
              <a:spcBef>
                <a:spcPts val="0"/>
              </a:spcBef>
              <a:spcAft>
                <a:spcPts val="0"/>
              </a:spcAft>
              <a:defRPr/>
            </a:pPr>
            <a:endParaRPr lang="en-US" altLang="ja-JP" sz="1600" dirty="0">
              <a:solidFill>
                <a:srgbClr val="FFFF00"/>
              </a:solidFill>
            </a:endParaRPr>
          </a:p>
          <a:p>
            <a:pPr fontAlgn="auto">
              <a:spcBef>
                <a:spcPts val="0"/>
              </a:spcBef>
              <a:spcAft>
                <a:spcPts val="0"/>
              </a:spcAft>
              <a:defRPr/>
            </a:pPr>
            <a:endParaRPr lang="en-US" altLang="ja-JP" sz="1600" dirty="0">
              <a:solidFill>
                <a:srgbClr val="FFFF00"/>
              </a:solidFill>
            </a:endParaRPr>
          </a:p>
          <a:p>
            <a:pPr fontAlgn="auto">
              <a:spcBef>
                <a:spcPts val="0"/>
              </a:spcBef>
              <a:spcAft>
                <a:spcPts val="0"/>
              </a:spcAft>
              <a:defRPr/>
            </a:pPr>
            <a:endParaRPr lang="en-US" altLang="ja-JP" sz="1600" dirty="0">
              <a:solidFill>
                <a:srgbClr val="FFFF00"/>
              </a:solidFill>
            </a:endParaRPr>
          </a:p>
          <a:p>
            <a:pPr fontAlgn="auto">
              <a:spcBef>
                <a:spcPts val="0"/>
              </a:spcBef>
              <a:spcAft>
                <a:spcPts val="0"/>
              </a:spcAft>
              <a:defRPr/>
            </a:pPr>
            <a:endParaRPr lang="ja-JP" altLang="en-US" sz="1600" dirty="0">
              <a:solidFill>
                <a:srgbClr val="FFFF00"/>
              </a:solidFill>
            </a:endParaRPr>
          </a:p>
        </p:txBody>
      </p:sp>
      <p:pic>
        <p:nvPicPr>
          <p:cNvPr id="7" name="図 6">
            <a:extLst>
              <a:ext uri="{FF2B5EF4-FFF2-40B4-BE49-F238E27FC236}">
                <a16:creationId xmlns:a16="http://schemas.microsoft.com/office/drawing/2014/main" id="{578D3ABB-E76F-1330-82E3-D53E242779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099" y="2571750"/>
            <a:ext cx="3594886" cy="1800000"/>
          </a:xfrm>
          <a:prstGeom prst="rect">
            <a:avLst/>
          </a:prstGeom>
        </p:spPr>
      </p:pic>
      <p:pic>
        <p:nvPicPr>
          <p:cNvPr id="9" name="図 8">
            <a:extLst>
              <a:ext uri="{FF2B5EF4-FFF2-40B4-BE49-F238E27FC236}">
                <a16:creationId xmlns:a16="http://schemas.microsoft.com/office/drawing/2014/main" id="{4DE1B97A-AAD2-518E-F0D7-6DB094CEE7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2571750"/>
            <a:ext cx="3600000" cy="1800000"/>
          </a:xfrm>
          <a:prstGeom prst="rect">
            <a:avLst/>
          </a:prstGeom>
        </p:spPr>
      </p:pic>
    </p:spTree>
    <p:extLst>
      <p:ext uri="{BB962C8B-B14F-4D97-AF65-F5344CB8AC3E}">
        <p14:creationId xmlns:p14="http://schemas.microsoft.com/office/powerpoint/2010/main" val="42412236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BB70CA6-234B-ED4D-950C-A337609B3E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50"/>
            <a:ext cx="9144000" cy="4572000"/>
          </a:xfrm>
          <a:prstGeom prst="rect">
            <a:avLst/>
          </a:prstGeom>
        </p:spPr>
      </p:pic>
    </p:spTree>
    <p:extLst>
      <p:ext uri="{BB962C8B-B14F-4D97-AF65-F5344CB8AC3E}">
        <p14:creationId xmlns:p14="http://schemas.microsoft.com/office/powerpoint/2010/main" val="101129591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D4C7F66-8B59-375B-1B82-4EDE234F1F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498"/>
            <a:ext cx="9144000" cy="4578504"/>
          </a:xfrm>
          <a:prstGeom prst="rect">
            <a:avLst/>
          </a:prstGeom>
        </p:spPr>
      </p:pic>
    </p:spTree>
    <p:extLst>
      <p:ext uri="{BB962C8B-B14F-4D97-AF65-F5344CB8AC3E}">
        <p14:creationId xmlns:p14="http://schemas.microsoft.com/office/powerpoint/2010/main" val="24829856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3200" dirty="0">
                <a:solidFill>
                  <a:schemeClr val="tx1">
                    <a:lumMod val="50000"/>
                  </a:schemeClr>
                </a:solidFill>
              </a:rPr>
              <a:t>ラオスの</a:t>
            </a:r>
            <a:r>
              <a:rPr lang="ja-JP" altLang="en-US" sz="3200" dirty="0">
                <a:solidFill>
                  <a:srgbClr val="00B050"/>
                </a:solidFill>
              </a:rPr>
              <a:t>労働人口の７割は農業に</a:t>
            </a:r>
            <a:endParaRPr lang="en-US" altLang="ja-JP" sz="3200" dirty="0">
              <a:solidFill>
                <a:srgbClr val="00B050"/>
              </a:solidFill>
            </a:endParaRPr>
          </a:p>
          <a:p>
            <a:pPr fontAlgn="auto">
              <a:spcBef>
                <a:spcPts val="0"/>
              </a:spcBef>
              <a:spcAft>
                <a:spcPts val="0"/>
              </a:spcAft>
              <a:defRPr/>
            </a:pPr>
            <a:r>
              <a:rPr lang="ja-JP" altLang="en-US" sz="3200" dirty="0">
                <a:solidFill>
                  <a:srgbClr val="00B050"/>
                </a:solidFill>
              </a:rPr>
              <a:t>従事</a:t>
            </a:r>
            <a:r>
              <a:rPr lang="ja-JP" altLang="en-US" sz="3200" dirty="0">
                <a:solidFill>
                  <a:schemeClr val="tx1">
                    <a:lumMod val="50000"/>
                  </a:schemeClr>
                </a:solidFill>
              </a:rPr>
              <a:t>しているが、耕地は国土の３割程。</a:t>
            </a:r>
          </a:p>
          <a:p>
            <a:pPr fontAlgn="auto">
              <a:spcBef>
                <a:spcPts val="0"/>
              </a:spcBef>
              <a:spcAft>
                <a:spcPts val="0"/>
              </a:spcAft>
              <a:defRPr/>
            </a:pPr>
            <a:r>
              <a:rPr lang="ja-JP" altLang="en-US" sz="3200" dirty="0">
                <a:solidFill>
                  <a:schemeClr val="tx1">
                    <a:lumMod val="50000"/>
                  </a:schemeClr>
                </a:solidFill>
              </a:rPr>
              <a:t>稲作が中心だが、肥料・農薬を使わず天水に依存するため</a:t>
            </a:r>
            <a:r>
              <a:rPr lang="ja-JP" altLang="en-US" sz="3200" dirty="0">
                <a:solidFill>
                  <a:schemeClr val="accent6"/>
                </a:solidFill>
              </a:rPr>
              <a:t>洪水や干ばつの影響</a:t>
            </a:r>
            <a:r>
              <a:rPr lang="ja-JP" altLang="en-US" sz="3200" dirty="0">
                <a:solidFill>
                  <a:schemeClr val="tx1">
                    <a:lumMod val="50000"/>
                  </a:schemeClr>
                </a:solidFill>
              </a:rPr>
              <a:t>が大きく、</a:t>
            </a:r>
            <a:r>
              <a:rPr lang="ja-JP" altLang="en-US" sz="3200" dirty="0">
                <a:solidFill>
                  <a:schemeClr val="accent6"/>
                </a:solidFill>
              </a:rPr>
              <a:t>慢性的な食糧不足</a:t>
            </a:r>
            <a:r>
              <a:rPr lang="ja-JP" altLang="en-US" sz="3200" dirty="0">
                <a:solidFill>
                  <a:schemeClr val="tx1">
                    <a:lumMod val="50000"/>
                  </a:schemeClr>
                </a:solidFill>
              </a:rPr>
              <a:t>となっている。</a:t>
            </a: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88094147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2400" dirty="0">
                <a:solidFill>
                  <a:srgbClr val="FF0000"/>
                </a:solidFill>
                <a:latin typeface="Britannic Bold" panose="020B0903060703020204" pitchFamily="34" charset="0"/>
              </a:rPr>
              <a:t>サービス問題</a:t>
            </a:r>
            <a:endParaRPr lang="en-US" altLang="ja-JP" sz="2400" dirty="0">
              <a:solidFill>
                <a:srgbClr val="FF0000"/>
              </a:solidFill>
              <a:latin typeface="Britannic Bold" panose="020B0903060703020204" pitchFamily="34" charset="0"/>
            </a:endParaRPr>
          </a:p>
          <a:p>
            <a:pPr lvl="0" fontAlgn="auto">
              <a:spcBef>
                <a:spcPts val="0"/>
              </a:spcBef>
              <a:spcAft>
                <a:spcPts val="0"/>
              </a:spcAft>
              <a:defRPr/>
            </a:pPr>
            <a:r>
              <a:rPr lang="ja-JP" altLang="en-US" sz="2400" dirty="0">
                <a:ln w="0"/>
                <a:solidFill>
                  <a:srgbClr val="FFFF00"/>
                </a:solidFill>
                <a:latin typeface="Arial" charset="0"/>
                <a:ea typeface="ＭＳ Ｐゴシック" charset="-128"/>
              </a:rPr>
              <a:t>正解したら３ポイント</a:t>
            </a:r>
            <a:endParaRPr lang="en-US" altLang="ja-JP" sz="2400" dirty="0">
              <a:ln w="0"/>
              <a:solidFill>
                <a:srgbClr val="FFFF00"/>
              </a:solidFill>
              <a:latin typeface="Arial" charset="0"/>
              <a:ea typeface="ＭＳ Ｐゴシック" charset="-128"/>
            </a:endParaRPr>
          </a:p>
          <a:p>
            <a:pPr lvl="0" fontAlgn="auto">
              <a:spcBef>
                <a:spcPts val="0"/>
              </a:spcBef>
              <a:spcAft>
                <a:spcPts val="0"/>
              </a:spcAft>
              <a:defRPr/>
            </a:pPr>
            <a:endParaRPr lang="ja-JP" altLang="en-US" sz="1200" dirty="0">
              <a:ln w="0"/>
              <a:solidFill>
                <a:srgbClr val="FFFF00"/>
              </a:solidFill>
              <a:latin typeface="Arial" charset="0"/>
              <a:ea typeface="ＭＳ Ｐゴシック" charset="-128"/>
            </a:endParaRPr>
          </a:p>
          <a:p>
            <a:pPr lvl="0">
              <a:defRPr/>
            </a:pPr>
            <a:r>
              <a:rPr lang="ja-JP" altLang="en-US" sz="2800" dirty="0">
                <a:solidFill>
                  <a:srgbClr val="FFFFFF"/>
                </a:solidFill>
              </a:rPr>
              <a:t>外交関係樹立から</a:t>
            </a:r>
            <a:endParaRPr lang="en-US" altLang="ja-JP" sz="2800" dirty="0">
              <a:solidFill>
                <a:srgbClr val="FFFFFF"/>
              </a:solidFill>
            </a:endParaRPr>
          </a:p>
          <a:p>
            <a:pPr lvl="0">
              <a:defRPr/>
            </a:pPr>
            <a:r>
              <a:rPr lang="en-US" altLang="ja-JP" sz="2800" dirty="0">
                <a:solidFill>
                  <a:srgbClr val="FFFFFF"/>
                </a:solidFill>
              </a:rPr>
              <a:t>70</a:t>
            </a:r>
            <a:r>
              <a:rPr lang="ja-JP" altLang="en-US" sz="2800" dirty="0">
                <a:solidFill>
                  <a:srgbClr val="FFFFFF"/>
                </a:solidFill>
              </a:rPr>
              <a:t>周年の節目になる２０２５年１月。</a:t>
            </a:r>
            <a:endParaRPr lang="en-US" altLang="ja-JP" sz="2800" dirty="0">
              <a:solidFill>
                <a:srgbClr val="FFFFFF"/>
              </a:solidFill>
            </a:endParaRPr>
          </a:p>
          <a:p>
            <a:pPr lvl="0">
              <a:defRPr/>
            </a:pPr>
            <a:endParaRPr lang="en-US" altLang="ja-JP" sz="1200" dirty="0">
              <a:solidFill>
                <a:srgbClr val="FFFFFF"/>
              </a:solidFill>
            </a:endParaRPr>
          </a:p>
          <a:p>
            <a:pPr lvl="0">
              <a:defRPr/>
            </a:pPr>
            <a:r>
              <a:rPr lang="ja-JP" altLang="en-US" sz="2800" dirty="0">
                <a:solidFill>
                  <a:srgbClr val="FFFFFF"/>
                </a:solidFill>
              </a:rPr>
              <a:t>石破総理大臣はラオスのソンサイ首相とどこで会談を行ったか。</a:t>
            </a:r>
            <a:endParaRPr lang="en-US" altLang="ja-JP" sz="2800" dirty="0">
              <a:solidFill>
                <a:srgbClr val="FFFFFF"/>
              </a:solidFill>
            </a:endParaRPr>
          </a:p>
        </p:txBody>
      </p:sp>
      <p:sp>
        <p:nvSpPr>
          <p:cNvPr id="6" name="六角形 5"/>
          <p:cNvSpPr/>
          <p:nvPr/>
        </p:nvSpPr>
        <p:spPr>
          <a:xfrm>
            <a:off x="4642088" y="3364780"/>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solidFill>
                  <a:srgbClr val="FFFFFF"/>
                </a:solidFill>
              </a:rPr>
              <a:t>官邸（東京）</a:t>
            </a:r>
            <a:endParaRPr lang="ja-JP" altLang="en-US" sz="3600" dirty="0"/>
          </a:p>
        </p:txBody>
      </p:sp>
      <p:sp>
        <p:nvSpPr>
          <p:cNvPr id="8" name="六角形 7"/>
          <p:cNvSpPr/>
          <p:nvPr/>
        </p:nvSpPr>
        <p:spPr>
          <a:xfrm>
            <a:off x="4644008" y="2572692"/>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solidFill>
                  <a:srgbClr val="FFFFFF"/>
                </a:solidFill>
              </a:rPr>
              <a:t>北海道</a:t>
            </a:r>
            <a:endParaRPr lang="ja-JP" altLang="en-US" sz="3600" dirty="0"/>
          </a:p>
        </p:txBody>
      </p:sp>
      <p:sp>
        <p:nvSpPr>
          <p:cNvPr id="9" name="六角形 8"/>
          <p:cNvSpPr/>
          <p:nvPr/>
        </p:nvSpPr>
        <p:spPr>
          <a:xfrm>
            <a:off x="4644008" y="1780604"/>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solidFill>
                  <a:srgbClr val="FFFFFF"/>
                </a:solidFill>
              </a:rPr>
              <a:t>京都</a:t>
            </a:r>
            <a:endParaRPr lang="ja-JP" altLang="en-US" sz="3600" dirty="0">
              <a:latin typeface="Britannic Bold" panose="020B0903060703020204" pitchFamily="34" charset="0"/>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第１４問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5EF1657C-736F-4CDF-9727-9F72D959F31E}"/>
              </a:ext>
            </a:extLst>
          </p:cNvPr>
          <p:cNvSpPr/>
          <p:nvPr/>
        </p:nvSpPr>
        <p:spPr>
          <a:xfrm>
            <a:off x="464400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ja-JP" altLang="en-US" sz="3600" dirty="0">
                <a:solidFill>
                  <a:srgbClr val="FFFFFF"/>
                </a:solidFill>
              </a:rPr>
              <a:t>沖縄</a:t>
            </a:r>
            <a:endParaRPr lang="ja-JP" altLang="en-US" sz="3600" dirty="0">
              <a:latin typeface="Britannic Bold" panose="020B0903060703020204" pitchFamily="34" charset="0"/>
            </a:endParaRPr>
          </a:p>
        </p:txBody>
      </p:sp>
    </p:spTree>
    <p:extLst>
      <p:ext uri="{BB962C8B-B14F-4D97-AF65-F5344CB8AC3E}">
        <p14:creationId xmlns:p14="http://schemas.microsoft.com/office/powerpoint/2010/main" val="1482057528"/>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p:cTn id="27"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28"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3" end="3"/>
                                            </p:txEl>
                                          </p:spTgt>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p:cTn id="32" dur="1000" fill="hold"/>
                                        <p:tgtEl>
                                          <p:spTgt spid="4">
                                            <p:txEl>
                                              <p:pRg st="4" end="4"/>
                                            </p:txEl>
                                          </p:spTgt>
                                        </p:tgtEl>
                                        <p:attrNameLst>
                                          <p:attrName>ppt_w</p:attrName>
                                        </p:attrNameLst>
                                      </p:cBhvr>
                                      <p:tavLst>
                                        <p:tav tm="0">
                                          <p:val>
                                            <p:strVal val="#ppt_w+.3"/>
                                          </p:val>
                                        </p:tav>
                                        <p:tav tm="100000">
                                          <p:val>
                                            <p:strVal val="#ppt_w"/>
                                          </p:val>
                                        </p:tav>
                                      </p:tavLst>
                                    </p:anim>
                                    <p:anim calcmode="lin" valueType="num">
                                      <p:cBhvr>
                                        <p:cTn id="33"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34" dur="1000"/>
                                        <p:tgtEl>
                                          <p:spTgt spid="4">
                                            <p:txEl>
                                              <p:pRg st="4" end="4"/>
                                            </p:txEl>
                                          </p:spTgt>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p:cTn id="37" dur="1000" fill="hold"/>
                                        <p:tgtEl>
                                          <p:spTgt spid="4">
                                            <p:txEl>
                                              <p:pRg st="6" end="6"/>
                                            </p:txEl>
                                          </p:spTgt>
                                        </p:tgtEl>
                                        <p:attrNameLst>
                                          <p:attrName>ppt_w</p:attrName>
                                        </p:attrNameLst>
                                      </p:cBhvr>
                                      <p:tavLst>
                                        <p:tav tm="0">
                                          <p:val>
                                            <p:strVal val="#ppt_w+.3"/>
                                          </p:val>
                                        </p:tav>
                                        <p:tav tm="100000">
                                          <p:val>
                                            <p:strVal val="#ppt_w"/>
                                          </p:val>
                                        </p:tav>
                                      </p:tavLst>
                                    </p:anim>
                                    <p:anim calcmode="lin" valueType="num">
                                      <p:cBhvr>
                                        <p:cTn id="38" dur="1000" fill="hold"/>
                                        <p:tgtEl>
                                          <p:spTgt spid="4">
                                            <p:txEl>
                                              <p:pRg st="6" end="6"/>
                                            </p:txEl>
                                          </p:spTgt>
                                        </p:tgtEl>
                                        <p:attrNameLst>
                                          <p:attrName>ppt_h</p:attrName>
                                        </p:attrNameLst>
                                      </p:cBhvr>
                                      <p:tavLst>
                                        <p:tav tm="0">
                                          <p:val>
                                            <p:strVal val="#ppt_h"/>
                                          </p:val>
                                        </p:tav>
                                        <p:tav tm="100000">
                                          <p:val>
                                            <p:strVal val="#ppt_h"/>
                                          </p:val>
                                        </p:tav>
                                      </p:tavLst>
                                    </p:anim>
                                    <p:animEffect transition="in" filter="fade">
                                      <p:cBhvr>
                                        <p:cTn id="39" dur="1000"/>
                                        <p:tgtEl>
                                          <p:spTgt spid="4">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fade">
                                      <p:cBhvr>
                                        <p:cTn id="44" dur="50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
                                            <p:txEl>
                                              <p:pRg st="0" end="0"/>
                                            </p:txEl>
                                          </p:spTgt>
                                        </p:tgtEl>
                                        <p:attrNameLst>
                                          <p:attrName>style.visibility</p:attrName>
                                        </p:attrNameLst>
                                      </p:cBhvr>
                                      <p:to>
                                        <p:strVal val="visible"/>
                                      </p:to>
                                    </p:set>
                                    <p:animEffect transition="in" filter="fade">
                                      <p:cBhvr>
                                        <p:cTn id="49" dur="1000"/>
                                        <p:tgtEl>
                                          <p:spTgt spid="8">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6">
                                            <p:txEl>
                                              <p:pRg st="0" end="0"/>
                                            </p:txEl>
                                          </p:spTgt>
                                        </p:tgtEl>
                                        <p:attrNameLst>
                                          <p:attrName>style.visibility</p:attrName>
                                        </p:attrNameLst>
                                      </p:cBhvr>
                                      <p:to>
                                        <p:strVal val="visible"/>
                                      </p:to>
                                    </p:set>
                                    <p:animEffect transition="in" filter="fade">
                                      <p:cBhvr>
                                        <p:cTn id="54" dur="500"/>
                                        <p:tgtEl>
                                          <p:spTgt spid="6">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
                                            <p:txEl>
                                              <p:pRg st="0" end="0"/>
                                            </p:txEl>
                                          </p:spTgt>
                                        </p:tgtEl>
                                        <p:attrNameLst>
                                          <p:attrName>style.visibility</p:attrName>
                                        </p:attrNameLst>
                                      </p:cBhvr>
                                      <p:to>
                                        <p:strVal val="visible"/>
                                      </p:to>
                                    </p:set>
                                    <p:animEffect transition="in" filter="fade">
                                      <p:cBhvr>
                                        <p:cTn id="59" dur="500"/>
                                        <p:tgtEl>
                                          <p:spTgt spid="10">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mph" presetSubtype="2" repeatCount="10000" fill="hold" nodeType="clickEffect">
                                  <p:stCondLst>
                                    <p:cond delay="0"/>
                                  </p:stCondLst>
                                  <p:childTnLst>
                                    <p:animClr clrSpc="rgb" dir="cw">
                                      <p:cBhvr>
                                        <p:cTn id="63" dur="500" fill="hold"/>
                                        <p:tgtEl>
                                          <p:spTgt spid="6"/>
                                        </p:tgtEl>
                                        <p:attrNameLst>
                                          <p:attrName>fillcolor</p:attrName>
                                        </p:attrNameLst>
                                      </p:cBhvr>
                                      <p:to>
                                        <a:srgbClr val="FF9900"/>
                                      </p:to>
                                    </p:animClr>
                                    <p:set>
                                      <p:cBhvr>
                                        <p:cTn id="64" dur="500" fill="hold"/>
                                        <p:tgtEl>
                                          <p:spTgt spid="6"/>
                                        </p:tgtEl>
                                        <p:attrNameLst>
                                          <p:attrName>fill.type</p:attrName>
                                        </p:attrNameLst>
                                      </p:cBhvr>
                                      <p:to>
                                        <p:strVal val="solid"/>
                                      </p:to>
                                    </p:set>
                                    <p:set>
                                      <p:cBhvr>
                                        <p:cTn id="65" dur="500" fill="hold"/>
                                        <p:tgtEl>
                                          <p:spTgt spid="6"/>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2800" dirty="0">
                <a:solidFill>
                  <a:schemeClr val="tx1">
                    <a:lumMod val="50000"/>
                  </a:schemeClr>
                </a:solidFill>
              </a:rPr>
              <a:t>石破総理大臣は、官邸で日本を訪れたラオスのソンサイ首相と会談しました。</a:t>
            </a:r>
          </a:p>
          <a:p>
            <a:pPr fontAlgn="auto">
              <a:spcBef>
                <a:spcPts val="0"/>
              </a:spcBef>
              <a:spcAft>
                <a:spcPts val="0"/>
              </a:spcAft>
              <a:defRPr/>
            </a:pPr>
            <a:r>
              <a:rPr lang="ja-JP" altLang="en-US" sz="2800" dirty="0">
                <a:solidFill>
                  <a:schemeClr val="tx1">
                    <a:lumMod val="50000"/>
                  </a:schemeClr>
                </a:solidFill>
              </a:rPr>
              <a:t>両首脳は日本とラオスの外交関係樹立から</a:t>
            </a:r>
            <a:r>
              <a:rPr lang="en-US" altLang="ja-JP" sz="2800" dirty="0">
                <a:solidFill>
                  <a:schemeClr val="tx1">
                    <a:lumMod val="50000"/>
                  </a:schemeClr>
                </a:solidFill>
              </a:rPr>
              <a:t>70</a:t>
            </a:r>
            <a:r>
              <a:rPr lang="ja-JP" altLang="en-US" sz="2800" dirty="0">
                <a:solidFill>
                  <a:schemeClr val="tx1">
                    <a:lumMod val="50000"/>
                  </a:schemeClr>
                </a:solidFill>
              </a:rPr>
              <a:t>年となるのにあわせ、今後、より一層関係を強化することを確認しました。</a:t>
            </a:r>
            <a:endParaRPr lang="en-US" altLang="ja-JP" sz="2800" dirty="0">
              <a:solidFill>
                <a:schemeClr val="tx1">
                  <a:lumMod val="50000"/>
                </a:schemeClr>
              </a:solidFill>
            </a:endParaRPr>
          </a:p>
          <a:p>
            <a:pPr fontAlgn="auto">
              <a:spcBef>
                <a:spcPts val="0"/>
              </a:spcBef>
              <a:spcAft>
                <a:spcPts val="0"/>
              </a:spcAft>
              <a:defRPr/>
            </a:pPr>
            <a:r>
              <a:rPr lang="ja-JP" altLang="en-US" sz="2800" dirty="0">
                <a:solidFill>
                  <a:schemeClr val="tx1">
                    <a:lumMod val="50000"/>
                  </a:schemeClr>
                </a:solidFill>
              </a:rPr>
              <a:t>日本からラオスへの直行便が飛ぶ日も近いかもしれません。</a:t>
            </a: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307809938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9988A87-222A-A590-FF88-4F0D71DCF145}"/>
              </a:ext>
            </a:extLst>
          </p:cNvPr>
          <p:cNvPicPr>
            <a:picLocks noChangeAspect="1"/>
          </p:cNvPicPr>
          <p:nvPr/>
        </p:nvPicPr>
        <p:blipFill>
          <a:blip r:embed="rId2"/>
          <a:stretch>
            <a:fillRect/>
          </a:stretch>
        </p:blipFill>
        <p:spPr>
          <a:xfrm>
            <a:off x="353202" y="258117"/>
            <a:ext cx="8437595" cy="4627265"/>
          </a:xfrm>
          <a:prstGeom prst="rect">
            <a:avLst/>
          </a:prstGeom>
        </p:spPr>
      </p:pic>
    </p:spTree>
    <p:extLst>
      <p:ext uri="{BB962C8B-B14F-4D97-AF65-F5344CB8AC3E}">
        <p14:creationId xmlns:p14="http://schemas.microsoft.com/office/powerpoint/2010/main" val="423605043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5" name="正方形/長方形 4"/>
          <p:cNvSpPr/>
          <p:nvPr/>
        </p:nvSpPr>
        <p:spPr>
          <a:xfrm>
            <a:off x="2663788" y="2189708"/>
            <a:ext cx="3816424" cy="764084"/>
          </a:xfrm>
          <a:prstGeom prst="rect">
            <a:avLst/>
          </a:prstGeom>
          <a:noFill/>
          <a:ln>
            <a:noFill/>
          </a:ln>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altLang="ja-JP" sz="5400" b="1" dirty="0">
                <a:ln w="11430"/>
                <a:gradFill>
                  <a:gsLst>
                    <a:gs pos="0">
                      <a:srgbClr val="7030A0"/>
                    </a:gs>
                    <a:gs pos="25000">
                      <a:srgbClr val="7030A0"/>
                    </a:gs>
                    <a:gs pos="50000">
                      <a:srgbClr val="7030A0"/>
                    </a:gs>
                    <a:gs pos="75000">
                      <a:srgbClr val="7030A0"/>
                    </a:gs>
                    <a:gs pos="100000">
                      <a:srgbClr val="7030A0"/>
                    </a:gs>
                  </a:gsLst>
                  <a:lin ang="5400000"/>
                </a:gradFill>
                <a:effectLst>
                  <a:outerShdw blurRad="80000" dist="40000" dir="5040000" algn="tl">
                    <a:srgbClr val="000000">
                      <a:alpha val="30000"/>
                    </a:srgbClr>
                  </a:outerShdw>
                </a:effectLst>
                <a:latin typeface="Dubai Medium" panose="020B0603030403030204" pitchFamily="34" charset="-78"/>
                <a:ea typeface="AR Pゴシック体S" pitchFamily="50" charset="-128"/>
                <a:cs typeface="Dubai Medium" panose="020B0603030403030204" pitchFamily="34" charset="-78"/>
              </a:rPr>
              <a:t>THE END</a:t>
            </a:r>
            <a:endParaRPr lang="ja-JP" altLang="en-US" sz="5400" b="1" dirty="0">
              <a:ln w="11430"/>
              <a:gradFill>
                <a:gsLst>
                  <a:gs pos="0">
                    <a:srgbClr val="7030A0"/>
                  </a:gs>
                  <a:gs pos="25000">
                    <a:srgbClr val="7030A0"/>
                  </a:gs>
                  <a:gs pos="50000">
                    <a:srgbClr val="7030A0"/>
                  </a:gs>
                  <a:gs pos="75000">
                    <a:srgbClr val="7030A0"/>
                  </a:gs>
                  <a:gs pos="100000">
                    <a:srgbClr val="7030A0"/>
                  </a:gs>
                </a:gsLst>
                <a:lin ang="5400000"/>
              </a:gradFill>
              <a:effectLst>
                <a:outerShdw blurRad="80000" dist="40000" dir="5040000" algn="tl">
                  <a:srgbClr val="000000">
                    <a:alpha val="30000"/>
                  </a:srgbClr>
                </a:outerShdw>
              </a:effectLst>
              <a:latin typeface="Dubai Medium" panose="020B0603030403030204" pitchFamily="34" charset="-78"/>
              <a:ea typeface="AR Pゴシック体S" pitchFamily="50" charset="-128"/>
              <a:cs typeface="Dubai Medium" panose="020B0603030403030204" pitchFamily="34" charset="-78"/>
            </a:endParaRPr>
          </a:p>
        </p:txBody>
      </p:sp>
      <p:sp>
        <p:nvSpPr>
          <p:cNvPr id="2" name="正方形/長方形 1">
            <a:extLst>
              <a:ext uri="{FF2B5EF4-FFF2-40B4-BE49-F238E27FC236}">
                <a16:creationId xmlns:a16="http://schemas.microsoft.com/office/drawing/2014/main" id="{AC8BA97C-BCAB-46F9-8971-394E41F7FDE0}"/>
              </a:ext>
            </a:extLst>
          </p:cNvPr>
          <p:cNvSpPr/>
          <p:nvPr/>
        </p:nvSpPr>
        <p:spPr>
          <a:xfrm>
            <a:off x="3204158" y="3075806"/>
            <a:ext cx="2735684" cy="461665"/>
          </a:xfrm>
          <a:prstGeom prst="rect">
            <a:avLst/>
          </a:prstGeom>
          <a:noFill/>
        </p:spPr>
        <p:txBody>
          <a:bodyPr wrap="none" lIns="91440" tIns="45720" rIns="91440" bIns="45720">
            <a:spAutoFit/>
          </a:bodyPr>
          <a:lstStyle/>
          <a:p>
            <a:pPr algn="ctr"/>
            <a:r>
              <a:rPr lang="en-US" altLang="ja-JP"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www.e-kyozai.com</a:t>
            </a:r>
            <a:endParaRPr lang="ja-JP" alt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Sld>
  <p:clrMapOvr>
    <a:masterClrMapping/>
  </p:clrMapOvr>
  <p:transition>
    <p:sndAc>
      <p:stSnd>
        <p:snd r:embed="rId3" name="abc-ending-audiostock_23808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5" name="図 4" descr="食品, 持つ, テーブル, ホワイト が含まれている画像&#10;&#10;自動的に生成された説明">
            <a:extLst>
              <a:ext uri="{FF2B5EF4-FFF2-40B4-BE49-F238E27FC236}">
                <a16:creationId xmlns:a16="http://schemas.microsoft.com/office/drawing/2014/main" id="{D11DFF2A-C565-497E-81D4-1888ACFCF4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8908" y="339502"/>
            <a:ext cx="2646184" cy="2646184"/>
          </a:xfrm>
          <a:prstGeom prst="rect">
            <a:avLst/>
          </a:prstGeom>
        </p:spPr>
      </p:pic>
      <p:sp>
        <p:nvSpPr>
          <p:cNvPr id="3" name="六角形 2"/>
          <p:cNvSpPr/>
          <p:nvPr/>
        </p:nvSpPr>
        <p:spPr>
          <a:xfrm>
            <a:off x="701811" y="2921774"/>
            <a:ext cx="7740377" cy="1873250"/>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FF0000"/>
                </a:solidFill>
              </a:rPr>
              <a:t>短い説明用スライド　</a:t>
            </a:r>
            <a:r>
              <a:rPr lang="ja-JP" altLang="en-US" sz="3600" dirty="0">
                <a:solidFill>
                  <a:srgbClr val="FFFF00"/>
                </a:solidFill>
              </a:rPr>
              <a:t>ルール②</a:t>
            </a:r>
            <a:endParaRPr lang="en-US" altLang="ja-JP" sz="3600" dirty="0"/>
          </a:p>
          <a:p>
            <a:pPr fontAlgn="auto">
              <a:spcBef>
                <a:spcPts val="0"/>
              </a:spcBef>
              <a:spcAft>
                <a:spcPts val="0"/>
              </a:spcAft>
              <a:defRPr/>
            </a:pPr>
            <a:r>
              <a:rPr lang="ja-JP" altLang="en-US" sz="3600" dirty="0"/>
              <a:t>解答時間は１分です。</a:t>
            </a:r>
            <a:endParaRPr lang="en-US" altLang="ja-JP" sz="3600" dirty="0"/>
          </a:p>
          <a:p>
            <a:pPr fontAlgn="auto">
              <a:spcBef>
                <a:spcPts val="0"/>
              </a:spcBef>
              <a:spcAft>
                <a:spcPts val="0"/>
              </a:spcAft>
              <a:defRPr/>
            </a:pPr>
            <a:r>
              <a:rPr lang="ja-JP" altLang="en-US" sz="3600" dirty="0"/>
              <a:t>チロリンチャイムが鳴ります。</a:t>
            </a:r>
            <a:endParaRPr lang="en-US" altLang="ja-JP" sz="3600" dirty="0"/>
          </a:p>
        </p:txBody>
      </p:sp>
    </p:spTree>
    <p:extLst>
      <p:ext uri="{BB962C8B-B14F-4D97-AF65-F5344CB8AC3E}">
        <p14:creationId xmlns:p14="http://schemas.microsoft.com/office/powerpoint/2010/main" val="20618175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ja-JP" altLang="en-US" sz="4400" dirty="0">
                <a:solidFill>
                  <a:srgbClr val="FFFFFF"/>
                </a:solidFill>
              </a:rPr>
              <a:t>ラオスの</a:t>
            </a:r>
            <a:endParaRPr lang="en-US" altLang="ja-JP" sz="4400" dirty="0">
              <a:solidFill>
                <a:srgbClr val="FFFFFF"/>
              </a:solidFill>
            </a:endParaRPr>
          </a:p>
          <a:p>
            <a:pPr algn="ctr"/>
            <a:r>
              <a:rPr lang="ja-JP" altLang="en-US" sz="4200" dirty="0">
                <a:solidFill>
                  <a:srgbClr val="FFFFFF"/>
                </a:solidFill>
              </a:rPr>
              <a:t>正式な国名は</a:t>
            </a:r>
            <a:endParaRPr lang="en-US" altLang="ja-JP" sz="4200" dirty="0">
              <a:solidFill>
                <a:srgbClr val="FFFFFF"/>
              </a:solidFill>
            </a:endParaRPr>
          </a:p>
          <a:p>
            <a:pPr algn="ctr"/>
            <a:r>
              <a:rPr lang="ja-JP" altLang="en-US" sz="4200" dirty="0">
                <a:solidFill>
                  <a:srgbClr val="FFFFFF"/>
                </a:solidFill>
              </a:rPr>
              <a:t>どれか。</a:t>
            </a:r>
          </a:p>
        </p:txBody>
      </p:sp>
      <p:sp>
        <p:nvSpPr>
          <p:cNvPr id="6" name="六角形 5"/>
          <p:cNvSpPr/>
          <p:nvPr/>
        </p:nvSpPr>
        <p:spPr>
          <a:xfrm>
            <a:off x="4642088" y="2572692"/>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2000" dirty="0">
                <a:latin typeface="Britannic Bold" panose="020B0903060703020204" pitchFamily="34" charset="0"/>
              </a:rPr>
              <a:t>ラオス人民民主共和国</a:t>
            </a:r>
            <a:endParaRPr lang="ja-JP" altLang="en-US" sz="2000" dirty="0"/>
          </a:p>
        </p:txBody>
      </p:sp>
      <p:sp>
        <p:nvSpPr>
          <p:cNvPr id="8" name="六角形 7"/>
          <p:cNvSpPr/>
          <p:nvPr/>
        </p:nvSpPr>
        <p:spPr>
          <a:xfrm>
            <a:off x="4644008" y="1780604"/>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latin typeface="Britannic Bold" panose="020B0903060703020204" pitchFamily="34" charset="0"/>
              </a:rPr>
              <a:t>ラオス王国</a:t>
            </a:r>
            <a:endParaRPr lang="ja-JP" altLang="en-US" sz="3600" dirty="0"/>
          </a:p>
        </p:txBody>
      </p:sp>
      <p:sp>
        <p:nvSpPr>
          <p:cNvPr id="9" name="六角形 8"/>
          <p:cNvSpPr/>
          <p:nvPr/>
        </p:nvSpPr>
        <p:spPr>
          <a:xfrm>
            <a:off x="4644008" y="3363838"/>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latin typeface="Britannic Bold" panose="020B0903060703020204" pitchFamily="34" charset="0"/>
              </a:rPr>
              <a:t>ラオス連合</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第１問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5EF1657C-736F-4CDF-9727-9F72D959F31E}"/>
              </a:ext>
            </a:extLst>
          </p:cNvPr>
          <p:cNvSpPr/>
          <p:nvPr/>
        </p:nvSpPr>
        <p:spPr>
          <a:xfrm>
            <a:off x="464400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ja-JP" altLang="en-US" sz="3600" dirty="0">
                <a:latin typeface="Britannic Bold" panose="020B0903060703020204" pitchFamily="34" charset="0"/>
              </a:rPr>
              <a:t>ラオス合衆国</a:t>
            </a:r>
          </a:p>
        </p:txBody>
      </p:sp>
    </p:spTree>
    <p:extLst>
      <p:ext uri="{BB962C8B-B14F-4D97-AF65-F5344CB8AC3E}">
        <p14:creationId xmlns:p14="http://schemas.microsoft.com/office/powerpoint/2010/main" val="2334114162"/>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p:cTn id="27"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8"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1000"/>
                                        <p:tgtEl>
                                          <p:spTgt spid="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fade">
                                      <p:cBhvr>
                                        <p:cTn id="39" dur="500"/>
                                        <p:tgtEl>
                                          <p:spTgt spid="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fade">
                                      <p:cBhvr>
                                        <p:cTn id="44" dur="50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Effect transition="in" filter="fade">
                                      <p:cBhvr>
                                        <p:cTn id="49" dur="500"/>
                                        <p:tgtEl>
                                          <p:spTgt spid="10">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mph" presetSubtype="2" repeatCount="10000" fill="hold" nodeType="clickEffect">
                                  <p:stCondLst>
                                    <p:cond delay="0"/>
                                  </p:stCondLst>
                                  <p:childTnLst>
                                    <p:animClr clrSpc="rgb" dir="cw">
                                      <p:cBhvr>
                                        <p:cTn id="53" dur="500" fill="hold"/>
                                        <p:tgtEl>
                                          <p:spTgt spid="6"/>
                                        </p:tgtEl>
                                        <p:attrNameLst>
                                          <p:attrName>fillcolor</p:attrName>
                                        </p:attrNameLst>
                                      </p:cBhvr>
                                      <p:to>
                                        <a:srgbClr val="FF9900"/>
                                      </p:to>
                                    </p:animClr>
                                    <p:set>
                                      <p:cBhvr>
                                        <p:cTn id="54" dur="500" fill="hold"/>
                                        <p:tgtEl>
                                          <p:spTgt spid="6"/>
                                        </p:tgtEl>
                                        <p:attrNameLst>
                                          <p:attrName>fill.type</p:attrName>
                                        </p:attrNameLst>
                                      </p:cBhvr>
                                      <p:to>
                                        <p:strVal val="solid"/>
                                      </p:to>
                                    </p:set>
                                    <p:set>
                                      <p:cBhvr>
                                        <p:cTn id="55" dur="500" fill="hold"/>
                                        <p:tgtEl>
                                          <p:spTgt spid="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en-US" altLang="ja-JP" sz="3600" dirty="0">
                <a:solidFill>
                  <a:schemeClr val="tx1">
                    <a:lumMod val="50000"/>
                  </a:schemeClr>
                </a:solidFill>
              </a:rPr>
              <a:t>1975</a:t>
            </a:r>
            <a:r>
              <a:rPr lang="ja-JP" altLang="en-US" sz="3600" dirty="0">
                <a:solidFill>
                  <a:schemeClr val="tx1">
                    <a:lumMod val="50000"/>
                  </a:schemeClr>
                </a:solidFill>
              </a:rPr>
              <a:t>年に</a:t>
            </a:r>
            <a:r>
              <a:rPr lang="ja-JP" altLang="en-US" sz="3600" dirty="0">
                <a:solidFill>
                  <a:srgbClr val="00B050"/>
                </a:solidFill>
              </a:rPr>
              <a:t>ラオス人民民主共和国 </a:t>
            </a:r>
            <a:r>
              <a:rPr lang="ja-JP" altLang="en-US" sz="3600" dirty="0">
                <a:solidFill>
                  <a:schemeClr val="tx1">
                    <a:lumMod val="50000"/>
                  </a:schemeClr>
                </a:solidFill>
              </a:rPr>
              <a:t>が成立しました。</a:t>
            </a:r>
          </a:p>
          <a:p>
            <a:pPr fontAlgn="auto">
              <a:spcBef>
                <a:spcPts val="0"/>
              </a:spcBef>
              <a:spcAft>
                <a:spcPts val="0"/>
              </a:spcAft>
              <a:defRPr/>
            </a:pPr>
            <a:r>
              <a:rPr lang="ja-JP" altLang="en-US" sz="3600" dirty="0">
                <a:solidFill>
                  <a:schemeClr val="tx1">
                    <a:lumMod val="50000"/>
                  </a:schemeClr>
                </a:solidFill>
              </a:rPr>
              <a:t>急速に近代化が進むタイやベトナムにはさまれる国ラオスですが</a:t>
            </a:r>
            <a:endParaRPr lang="en-US" altLang="ja-JP" sz="3600" dirty="0">
              <a:solidFill>
                <a:schemeClr val="tx1">
                  <a:lumMod val="50000"/>
                </a:schemeClr>
              </a:solidFill>
            </a:endParaRPr>
          </a:p>
          <a:p>
            <a:pPr fontAlgn="auto">
              <a:spcBef>
                <a:spcPts val="0"/>
              </a:spcBef>
              <a:spcAft>
                <a:spcPts val="0"/>
              </a:spcAft>
              <a:defRPr/>
            </a:pPr>
            <a:r>
              <a:rPr lang="ja-JP" altLang="en-US" sz="3600" dirty="0">
                <a:solidFill>
                  <a:schemeClr val="tx1">
                    <a:lumMod val="50000"/>
                  </a:schemeClr>
                </a:solidFill>
              </a:rPr>
              <a:t>今でも素朴な生活と豊かな自然が残っています</a:t>
            </a:r>
            <a:r>
              <a:rPr lang="ja-JP" altLang="en-US" sz="4000" dirty="0">
                <a:solidFill>
                  <a:schemeClr val="tx1">
                    <a:lumMod val="50000"/>
                  </a:schemeClr>
                </a:solidFill>
              </a:rPr>
              <a:t>。</a:t>
            </a:r>
            <a:endParaRPr lang="en-US" altLang="ja-JP" sz="40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361077537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A69BC8F-FD8C-976A-B428-9BAD8750DB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5143500"/>
          </a:xfrm>
          <a:prstGeom prst="rect">
            <a:avLst/>
          </a:prstGeom>
        </p:spPr>
      </p:pic>
    </p:spTree>
    <p:extLst>
      <p:ext uri="{BB962C8B-B14F-4D97-AF65-F5344CB8AC3E}">
        <p14:creationId xmlns:p14="http://schemas.microsoft.com/office/powerpoint/2010/main" val="71368033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25BA31B-FF10-5F3A-2E3D-7A7F37484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5143500"/>
          </a:xfrm>
          <a:prstGeom prst="rect">
            <a:avLst/>
          </a:prstGeom>
        </p:spPr>
      </p:pic>
    </p:spTree>
    <p:extLst>
      <p:ext uri="{BB962C8B-B14F-4D97-AF65-F5344CB8AC3E}">
        <p14:creationId xmlns:p14="http://schemas.microsoft.com/office/powerpoint/2010/main" val="2111655572"/>
      </p:ext>
    </p:extLst>
  </p:cSld>
  <p:clrMapOvr>
    <a:masterClrMapping/>
  </p:clrMapOvr>
  <p:transition/>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1218</Words>
  <Application>Microsoft Office PowerPoint</Application>
  <PresentationFormat>画面に合わせる (16:9)</PresentationFormat>
  <Paragraphs>234</Paragraphs>
  <Slides>49</Slides>
  <Notes>15</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49</vt:i4>
      </vt:variant>
    </vt:vector>
  </HeadingPairs>
  <TitlesOfParts>
    <vt:vector size="56" baseType="lpstr">
      <vt:lpstr>Calibri</vt:lpstr>
      <vt:lpstr>Dubai Medium</vt:lpstr>
      <vt:lpstr>Arial</vt:lpstr>
      <vt:lpstr>Britannic Bold</vt:lpstr>
      <vt:lpstr>まーと中細丸ゴシック教漢</vt:lpstr>
      <vt:lpstr>まーと中細丸ゴシック</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2021-07-17T13:22:51Z</dcterms:created>
  <dcterms:modified xsi:type="dcterms:W3CDTF">2025-03-02T05:59:34Z</dcterms:modified>
</cp:coreProperties>
</file>