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355" r:id="rId2"/>
    <p:sldId id="256" r:id="rId3"/>
    <p:sldId id="354" r:id="rId4"/>
    <p:sldId id="275" r:id="rId5"/>
    <p:sldId id="358" r:id="rId6"/>
    <p:sldId id="369" r:id="rId7"/>
    <p:sldId id="368" r:id="rId8"/>
    <p:sldId id="367" r:id="rId9"/>
    <p:sldId id="370" r:id="rId10"/>
    <p:sldId id="359" r:id="rId11"/>
    <p:sldId id="362" r:id="rId12"/>
    <p:sldId id="366" r:id="rId13"/>
    <p:sldId id="364" r:id="rId14"/>
    <p:sldId id="365" r:id="rId15"/>
    <p:sldId id="361" r:id="rId16"/>
    <p:sldId id="269" r:id="rId17"/>
  </p:sldIdLst>
  <p:sldSz cx="9144000" cy="5143500" type="screen16x9"/>
  <p:notesSz cx="6858000" cy="9144000"/>
  <p:embeddedFontLst>
    <p:embeddedFont>
      <p:font typeface="Britannic Bold" panose="020B0903060703020204" pitchFamily="34" charset="0"/>
      <p:regular r:id="rId19"/>
    </p:embeddedFont>
    <p:embeddedFont>
      <p:font typeface="Calibri" panose="020F0502020204030204" pitchFamily="34" charset="0"/>
      <p:regular r:id="rId20"/>
      <p:bold r:id="rId21"/>
      <p:italic r:id="rId22"/>
      <p:boldItalic r:id="rId23"/>
    </p:embeddedFont>
    <p:embeddedFont>
      <p:font typeface="Dubai Medium" panose="020B0603030403030204" pitchFamily="34" charset="-78"/>
      <p:regular r:id="rId24"/>
    </p:embeddedFont>
    <p:embeddedFont>
      <p:font typeface="まーと中細丸ゴシック教漢" panose="02000000000000000000" pitchFamily="2" charset="-128"/>
      <p:regular r:id="rId25"/>
    </p:embeddedFont>
  </p:embeddedFontLst>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55" autoAdjust="0"/>
    <p:restoredTop sz="94630" autoAdjust="0"/>
  </p:normalViewPr>
  <p:slideViewPr>
    <p:cSldViewPr>
      <p:cViewPr varScale="1">
        <p:scale>
          <a:sx n="84" d="100"/>
          <a:sy n="84" d="100"/>
        </p:scale>
        <p:origin x="348" y="6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4F5E4760-8367-4D7B-94DA-C7375F7F910D}" type="datetimeFigureOut">
              <a:rPr lang="ja-JP" altLang="en-US"/>
              <a:pPr>
                <a:defRPr/>
              </a:pPr>
              <a:t>2020/6/13</a:t>
            </a:fld>
            <a:endParaRPr lang="ja-JP" altLang="en-US"/>
          </a:p>
        </p:txBody>
      </p:sp>
      <p:sp>
        <p:nvSpPr>
          <p:cNvPr id="4" name="スライド イメージ プレースホル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22FE892A-7D61-4A81-946D-C3C29C53FA7B}"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5</a:t>
            </a:fld>
            <a:endParaRPr lang="ja-JP" altLang="en-US"/>
          </a:p>
        </p:txBody>
      </p:sp>
    </p:spTree>
    <p:extLst>
      <p:ext uri="{BB962C8B-B14F-4D97-AF65-F5344CB8AC3E}">
        <p14:creationId xmlns:p14="http://schemas.microsoft.com/office/powerpoint/2010/main" val="326447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7</a:t>
            </a:fld>
            <a:endParaRPr lang="ja-JP" altLang="en-US"/>
          </a:p>
        </p:txBody>
      </p:sp>
    </p:spTree>
    <p:extLst>
      <p:ext uri="{BB962C8B-B14F-4D97-AF65-F5344CB8AC3E}">
        <p14:creationId xmlns:p14="http://schemas.microsoft.com/office/powerpoint/2010/main" val="1340443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10</a:t>
            </a:fld>
            <a:endParaRPr lang="ja-JP" altLang="en-US"/>
          </a:p>
        </p:txBody>
      </p:sp>
    </p:spTree>
    <p:extLst>
      <p:ext uri="{BB962C8B-B14F-4D97-AF65-F5344CB8AC3E}">
        <p14:creationId xmlns:p14="http://schemas.microsoft.com/office/powerpoint/2010/main" val="2417288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12</a:t>
            </a:fld>
            <a:endParaRPr lang="ja-JP" altLang="en-US"/>
          </a:p>
        </p:txBody>
      </p:sp>
    </p:spTree>
    <p:extLst>
      <p:ext uri="{BB962C8B-B14F-4D97-AF65-F5344CB8AC3E}">
        <p14:creationId xmlns:p14="http://schemas.microsoft.com/office/powerpoint/2010/main" val="1654805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14</a:t>
            </a:fld>
            <a:endParaRPr lang="ja-JP" altLang="en-US"/>
          </a:p>
        </p:txBody>
      </p:sp>
    </p:spTree>
    <p:extLst>
      <p:ext uri="{BB962C8B-B14F-4D97-AF65-F5344CB8AC3E}">
        <p14:creationId xmlns:p14="http://schemas.microsoft.com/office/powerpoint/2010/main" val="4114496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22FE892A-7D61-4A81-946D-C3C29C53FA7B}" type="slidenum">
              <a:rPr lang="ja-JP" altLang="en-US" smtClean="0"/>
              <a:pPr>
                <a:defRPr/>
              </a:pPr>
              <a:t>16</a:t>
            </a:fld>
            <a:endParaRPr lang="ja-JP" altLang="en-US"/>
          </a:p>
        </p:txBody>
      </p:sp>
    </p:spTree>
    <p:extLst>
      <p:ext uri="{BB962C8B-B14F-4D97-AF65-F5344CB8AC3E}">
        <p14:creationId xmlns:p14="http://schemas.microsoft.com/office/powerpoint/2010/main" val="1861846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p>
        </p:txBody>
      </p:sp>
      <p:sp>
        <p:nvSpPr>
          <p:cNvPr id="4" name="日付プレースホルダ 3"/>
          <p:cNvSpPr>
            <a:spLocks noGrp="1"/>
          </p:cNvSpPr>
          <p:nvPr>
            <p:ph type="dt" sz="half" idx="10"/>
          </p:nvPr>
        </p:nvSpPr>
        <p:spPr/>
        <p:txBody>
          <a:bodyPr/>
          <a:lstStyle>
            <a:lvl1pPr>
              <a:defRPr/>
            </a:lvl1pPr>
          </a:lstStyle>
          <a:p>
            <a:pPr>
              <a:defRPr/>
            </a:pPr>
            <a:fld id="{6B6F3943-EB35-426B-A66C-E1E427D8295A}" type="datetimeFigureOut">
              <a:rPr lang="ja-JP" altLang="en-US"/>
              <a:pPr>
                <a:defRPr/>
              </a:pPr>
              <a:t>2020/6/13</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34902A32-1B20-4EF8-AB1A-000AA50417A6}"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42BE3CBF-CCF7-4C5D-A1B1-4A5AA5C59C04}" type="datetimeFigureOut">
              <a:rPr lang="ja-JP" altLang="en-US"/>
              <a:pPr>
                <a:defRPr/>
              </a:pPr>
              <a:t>2020/6/13</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A5699301-40E4-48D8-881E-E85714282B4B}"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05979"/>
            <a:ext cx="2057400" cy="4388644"/>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05979"/>
            <a:ext cx="6019800" cy="4388644"/>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4F6B924F-33FE-4C6E-82AA-D1798408780C}" type="datetimeFigureOut">
              <a:rPr lang="ja-JP" altLang="en-US"/>
              <a:pPr>
                <a:defRPr/>
              </a:pPr>
              <a:t>2020/6/13</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0F711387-97BE-4F36-97EF-C38FDCD95737}" type="slidenum">
              <a:rPr lang="ja-JP" altLang="en-US"/>
              <a:pPr>
                <a:defRPr/>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pPr>
              <a:defRPr/>
            </a:pPr>
            <a:fld id="{C10142C1-CD72-44FC-8CDD-FC316414C5E1}" type="datetimeFigureOut">
              <a:rPr lang="ja-JP" altLang="en-US"/>
              <a:pPr>
                <a:defRPr/>
              </a:pPr>
              <a:t>2020/6/13</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BD621952-A474-4DBD-9D66-0FFA8627358E}" type="slidenum">
              <a:rPr lang="ja-JP" altLang="en-US"/>
              <a:pPr>
                <a:defRPr/>
              </a:pPr>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3305176"/>
            <a:ext cx="7772400" cy="1021556"/>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34E8D0E3-EDB9-4310-A63A-120FF584F172}" type="datetimeFigureOut">
              <a:rPr lang="ja-JP" altLang="en-US"/>
              <a:pPr>
                <a:defRPr/>
              </a:pPr>
              <a:t>2020/6/13</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92BDD8EE-9F57-4FBA-AB49-3DFC86FEC051}"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 3"/>
          <p:cNvSpPr>
            <a:spLocks noGrp="1"/>
          </p:cNvSpPr>
          <p:nvPr>
            <p:ph type="dt" sz="half" idx="10"/>
          </p:nvPr>
        </p:nvSpPr>
        <p:spPr/>
        <p:txBody>
          <a:bodyPr/>
          <a:lstStyle>
            <a:lvl1pPr>
              <a:defRPr/>
            </a:lvl1pPr>
          </a:lstStyle>
          <a:p>
            <a:pPr>
              <a:defRPr/>
            </a:pPr>
            <a:fld id="{2195B5F2-905D-4885-8953-3499A23AB0D0}" type="datetimeFigureOut">
              <a:rPr lang="ja-JP" altLang="en-US"/>
              <a:pPr>
                <a:defRPr/>
              </a:pPr>
              <a:t>2020/6/13</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A0349D6C-21EB-4A01-8D2C-3D5BD3FCA58A}"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 3"/>
          <p:cNvSpPr>
            <a:spLocks noGrp="1"/>
          </p:cNvSpPr>
          <p:nvPr>
            <p:ph type="dt" sz="half" idx="10"/>
          </p:nvPr>
        </p:nvSpPr>
        <p:spPr/>
        <p:txBody>
          <a:bodyPr/>
          <a:lstStyle>
            <a:lvl1pPr>
              <a:defRPr/>
            </a:lvl1pPr>
          </a:lstStyle>
          <a:p>
            <a:pPr>
              <a:defRPr/>
            </a:pPr>
            <a:fld id="{AB7F02DC-091E-441C-B30E-AD4A6B55FEE4}" type="datetimeFigureOut">
              <a:rPr lang="ja-JP" altLang="en-US"/>
              <a:pPr>
                <a:defRPr/>
              </a:pPr>
              <a:t>2020/6/13</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936A6A0A-A030-4F33-AC75-9B2EE2FB9D53}"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日付プレースホルダ 3"/>
          <p:cNvSpPr>
            <a:spLocks noGrp="1"/>
          </p:cNvSpPr>
          <p:nvPr>
            <p:ph type="dt" sz="half" idx="10"/>
          </p:nvPr>
        </p:nvSpPr>
        <p:spPr/>
        <p:txBody>
          <a:bodyPr/>
          <a:lstStyle>
            <a:lvl1pPr>
              <a:defRPr/>
            </a:lvl1pPr>
          </a:lstStyle>
          <a:p>
            <a:pPr>
              <a:defRPr/>
            </a:pPr>
            <a:fld id="{290175AA-C4F8-4490-9095-1A1D5F9929D2}" type="datetimeFigureOut">
              <a:rPr lang="ja-JP" altLang="en-US"/>
              <a:pPr>
                <a:defRPr/>
              </a:pPr>
              <a:t>2020/6/13</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2AB760A6-5DDB-4A2F-8C54-D5C70239D05D}"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8A9E5CC3-C806-4288-A049-A249057AA84E}" type="datetimeFigureOut">
              <a:rPr lang="ja-JP" altLang="en-US"/>
              <a:pPr>
                <a:defRPr/>
              </a:pPr>
              <a:t>2020/6/13</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0DFE3543-7467-4DFE-80DA-6D5FB198D6FC}"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04787"/>
            <a:ext cx="3008313" cy="871538"/>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533A6BF8-9655-4D0F-8CFD-D0BD2CCF692E}" type="datetimeFigureOut">
              <a:rPr lang="ja-JP" altLang="en-US"/>
              <a:pPr>
                <a:defRPr/>
              </a:pPr>
              <a:t>2020/6/13</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C41EA22C-87E4-4C50-AF12-AC3EC33B1BF1}"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3600450"/>
            <a:ext cx="5486400" cy="425054"/>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DCC533C9-C897-4D53-9F44-327905E28931}" type="datetimeFigureOut">
              <a:rPr lang="ja-JP" altLang="en-US"/>
              <a:pPr>
                <a:defRPr/>
              </a:pPr>
              <a:t>2020/6/13</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880F9B3F-60C3-4AA1-ADCF-C544709D0081}"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B34D269A-8A40-42BD-8083-8EEDC2436742}" type="datetimeFigureOut">
              <a:rPr lang="ja-JP" altLang="en-US"/>
              <a:pPr>
                <a:defRPr/>
              </a:pPr>
              <a:t>2020/6/13</a:t>
            </a:fld>
            <a:endParaRPr lang="ja-JP" altLang="en-US"/>
          </a:p>
        </p:txBody>
      </p:sp>
      <p:sp>
        <p:nvSpPr>
          <p:cNvPr id="5" name="フッター プレースホルダ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421A4CD7-8CDC-4F7D-961B-856D4FFBBF66}" type="slidenum">
              <a:rPr lang="ja-JP" altLang="en-US"/>
              <a:pPr>
                <a:defRPr/>
              </a:pPr>
              <a:t>‹#›</a:t>
            </a:fld>
            <a:endParaRPr lang="ja-JP" altLang="en-US"/>
          </a:p>
        </p:txBody>
      </p:sp>
    </p:spTree>
  </p:cSld>
  <p:clrMap bg1="dk1" tx1="lt1" bg2="dk2" tx2="lt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muji.com/jp/ja/feature/food/460936"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2" Type="http://schemas.openxmlformats.org/officeDocument/2006/relationships/hyperlink" Target="https://www.mofa.go.jp/mofaj/kids/index.html"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3" name="図 2" descr="食品, 持つ, テーブル, ホワイト が含まれている画像&#10;&#10;自動的に生成された説明">
            <a:extLst>
              <a:ext uri="{FF2B5EF4-FFF2-40B4-BE49-F238E27FC236}">
                <a16:creationId xmlns:a16="http://schemas.microsoft.com/office/drawing/2014/main" id="{59C601DE-03AC-4E13-A346-DD66B51D70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000" y="591750"/>
            <a:ext cx="3960000" cy="3960000"/>
          </a:xfrm>
          <a:prstGeom prst="rect">
            <a:avLst/>
          </a:prstGeom>
        </p:spPr>
      </p:pic>
    </p:spTree>
    <p:extLst>
      <p:ext uri="{BB962C8B-B14F-4D97-AF65-F5344CB8AC3E}">
        <p14:creationId xmlns:p14="http://schemas.microsoft.com/office/powerpoint/2010/main" val="127995593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prstClr val="white"/>
                </a:solidFill>
                <a:latin typeface="Britannic Bold" panose="020B0903060703020204" pitchFamily="34" charset="0"/>
              </a:rPr>
              <a:t>世界の人口は</a:t>
            </a:r>
            <a:r>
              <a:rPr lang="en-US" altLang="ja-JP" sz="3600" dirty="0">
                <a:solidFill>
                  <a:prstClr val="white"/>
                </a:solidFill>
                <a:latin typeface="Britannic Bold" panose="020B0903060703020204" pitchFamily="34" charset="0"/>
              </a:rPr>
              <a:t>2050</a:t>
            </a:r>
            <a:r>
              <a:rPr lang="ja-JP" altLang="en-US" sz="3600" dirty="0">
                <a:solidFill>
                  <a:prstClr val="white"/>
                </a:solidFill>
                <a:latin typeface="Britannic Bold" panose="020B0903060703020204" pitchFamily="34" charset="0"/>
              </a:rPr>
              <a:t>年には</a:t>
            </a:r>
            <a:endParaRPr lang="en-US" altLang="ja-JP" sz="3600" dirty="0">
              <a:solidFill>
                <a:prstClr val="white"/>
              </a:solidFill>
              <a:latin typeface="Britannic Bold" panose="020B0903060703020204" pitchFamily="34" charset="0"/>
            </a:endParaRPr>
          </a:p>
          <a:p>
            <a:pPr lvl="0" fontAlgn="auto">
              <a:spcBef>
                <a:spcPts val="0"/>
              </a:spcBef>
              <a:spcAft>
                <a:spcPts val="0"/>
              </a:spcAft>
              <a:defRPr/>
            </a:pPr>
            <a:r>
              <a:rPr lang="ja-JP" altLang="en-US" sz="3600" dirty="0">
                <a:solidFill>
                  <a:prstClr val="white"/>
                </a:solidFill>
                <a:latin typeface="Britannic Bold" panose="020B0903060703020204" pitchFamily="34" charset="0"/>
              </a:rPr>
              <a:t>どの程度まで増えると予測されているか。</a:t>
            </a:r>
            <a:endParaRPr lang="en-US" altLang="ja-JP" sz="3600" dirty="0">
              <a:solidFill>
                <a:prstClr val="white"/>
              </a:solidFill>
              <a:latin typeface="Britannic Bold" panose="020B0903060703020204" pitchFamily="34" charset="0"/>
            </a:endParaRP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tLang="ja-JP" sz="3600" dirty="0">
              <a:solidFill>
                <a:srgbClr val="FFC000"/>
              </a:solidFill>
            </a:endParaRPr>
          </a:p>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latin typeface="Britannic Bold" panose="020B0903060703020204" pitchFamily="34" charset="0"/>
              </a:rPr>
              <a:t>約</a:t>
            </a:r>
            <a:r>
              <a:rPr lang="en-US" altLang="ja-JP" sz="3600" dirty="0">
                <a:latin typeface="Britannic Bold" panose="020B0903060703020204" pitchFamily="34" charset="0"/>
              </a:rPr>
              <a:t>90</a:t>
            </a:r>
            <a:r>
              <a:rPr lang="ja-JP" altLang="en-US" sz="3600" dirty="0">
                <a:latin typeface="Britannic Bold" panose="020B0903060703020204" pitchFamily="34" charset="0"/>
              </a:rPr>
              <a:t>億人</a:t>
            </a:r>
            <a:endParaRPr lang="ja-JP" altLang="en-US" sz="3600" dirty="0"/>
          </a:p>
          <a:p>
            <a:pPr fontAlgn="auto">
              <a:spcBef>
                <a:spcPts val="0"/>
              </a:spcBef>
              <a:spcAft>
                <a:spcPts val="0"/>
              </a:spcAft>
              <a:defRPr/>
            </a:pPr>
            <a:endParaRPr lang="ja-JP" altLang="en-US" sz="3200" dirty="0"/>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latin typeface="Britannic Bold" panose="020B0903060703020204" pitchFamily="34" charset="0"/>
              </a:rPr>
              <a:t>約</a:t>
            </a:r>
            <a:r>
              <a:rPr lang="en-US" altLang="ja-JP" sz="3600" dirty="0">
                <a:latin typeface="Britannic Bold" panose="020B0903060703020204" pitchFamily="34" charset="0"/>
              </a:rPr>
              <a:t>80</a:t>
            </a:r>
            <a:r>
              <a:rPr lang="ja-JP" altLang="en-US" sz="3600" dirty="0">
                <a:latin typeface="Britannic Bold" panose="020B0903060703020204" pitchFamily="34" charset="0"/>
              </a:rPr>
              <a:t>億人</a:t>
            </a:r>
            <a:endParaRPr lang="ja-JP" altLang="en-US" sz="3600" dirty="0"/>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latin typeface="Britannic Bold" panose="020B0903060703020204" pitchFamily="34" charset="0"/>
              </a:rPr>
              <a:t>約</a:t>
            </a:r>
            <a:r>
              <a:rPr lang="en-US" altLang="ja-JP" sz="3600" dirty="0">
                <a:latin typeface="Britannic Bold" panose="020B0903060703020204" pitchFamily="34" charset="0"/>
              </a:rPr>
              <a:t>100</a:t>
            </a:r>
            <a:r>
              <a:rPr lang="ja-JP" altLang="en-US" sz="3600" dirty="0">
                <a:latin typeface="Britannic Bold" panose="020B0903060703020204" pitchFamily="34" charset="0"/>
              </a:rPr>
              <a:t>億人</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第３問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Tree>
    <p:extLst>
      <p:ext uri="{BB962C8B-B14F-4D97-AF65-F5344CB8AC3E}">
        <p14:creationId xmlns:p14="http://schemas.microsoft.com/office/powerpoint/2010/main" val="3636999281"/>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10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fade">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fade">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mph" presetSubtype="2" repeatCount="10000" fill="hold" nodeType="clickEffect">
                                  <p:stCondLst>
                                    <p:cond delay="0"/>
                                  </p:stCondLst>
                                  <p:childTnLst>
                                    <p:animClr clrSpc="rgb" dir="cw">
                                      <p:cBhvr>
                                        <p:cTn id="43" dur="500" fill="hold"/>
                                        <p:tgtEl>
                                          <p:spTgt spid="9"/>
                                        </p:tgtEl>
                                        <p:attrNameLst>
                                          <p:attrName>fillcolor</p:attrName>
                                        </p:attrNameLst>
                                      </p:cBhvr>
                                      <p:to>
                                        <a:srgbClr val="FF9900"/>
                                      </p:to>
                                    </p:animClr>
                                    <p:set>
                                      <p:cBhvr>
                                        <p:cTn id="44" dur="500" fill="hold"/>
                                        <p:tgtEl>
                                          <p:spTgt spid="9"/>
                                        </p:tgtEl>
                                        <p:attrNameLst>
                                          <p:attrName>fill.type</p:attrName>
                                        </p:attrNameLst>
                                      </p:cBhvr>
                                      <p:to>
                                        <p:strVal val="solid"/>
                                      </p:to>
                                    </p:set>
                                    <p:set>
                                      <p:cBhvr>
                                        <p:cTn id="45" dur="500" fill="hold"/>
                                        <p:tgtEl>
                                          <p:spTgt spid="9"/>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00B050"/>
                </a:solidFill>
              </a:rPr>
              <a:t>世界人口は急増しています</a:t>
            </a:r>
            <a:endParaRPr lang="en-US" altLang="ja-JP" sz="2400" dirty="0">
              <a:solidFill>
                <a:srgbClr val="00B050"/>
              </a:solidFill>
            </a:endParaRPr>
          </a:p>
          <a:p>
            <a:pPr fontAlgn="auto">
              <a:spcBef>
                <a:spcPts val="0"/>
              </a:spcBef>
              <a:spcAft>
                <a:spcPts val="0"/>
              </a:spcAft>
              <a:defRPr/>
            </a:pPr>
            <a:endParaRPr lang="en-US" altLang="ja-JP" dirty="0">
              <a:solidFill>
                <a:srgbClr val="FF0000"/>
              </a:solidFill>
            </a:endParaRPr>
          </a:p>
          <a:p>
            <a:pPr fontAlgn="auto">
              <a:spcBef>
                <a:spcPts val="0"/>
              </a:spcBef>
              <a:spcAft>
                <a:spcPts val="0"/>
              </a:spcAft>
              <a:defRPr/>
            </a:pPr>
            <a:r>
              <a:rPr lang="en-US" altLang="ja-JP" sz="3000" dirty="0"/>
              <a:t>2002</a:t>
            </a:r>
            <a:r>
              <a:rPr lang="ja-JP" altLang="en-US" sz="3000" dirty="0"/>
              <a:t>年時点では、</a:t>
            </a:r>
            <a:r>
              <a:rPr lang="en-US" altLang="ja-JP" sz="3000" dirty="0"/>
              <a:t>2050</a:t>
            </a:r>
            <a:r>
              <a:rPr lang="ja-JP" altLang="en-US" sz="3000" dirty="0"/>
              <a:t>年の世界人口は</a:t>
            </a:r>
            <a:r>
              <a:rPr lang="en-US" altLang="ja-JP" sz="3000" dirty="0"/>
              <a:t>89.2</a:t>
            </a:r>
            <a:r>
              <a:rPr lang="ja-JP" altLang="en-US" sz="3000" dirty="0"/>
              <a:t>億人と推計されていました。</a:t>
            </a:r>
            <a:endParaRPr lang="en-US" altLang="ja-JP" sz="3000" dirty="0"/>
          </a:p>
          <a:p>
            <a:pPr fontAlgn="auto">
              <a:spcBef>
                <a:spcPts val="0"/>
              </a:spcBef>
              <a:spcAft>
                <a:spcPts val="0"/>
              </a:spcAft>
              <a:defRPr/>
            </a:pPr>
            <a:r>
              <a:rPr lang="ja-JP" altLang="en-US" sz="3000" dirty="0"/>
              <a:t>最新の推計</a:t>
            </a:r>
            <a:r>
              <a:rPr lang="en-US" altLang="ja-JP" sz="3000" dirty="0"/>
              <a:t>(2019</a:t>
            </a:r>
            <a:r>
              <a:rPr lang="ja-JP" altLang="en-US" sz="3000" dirty="0"/>
              <a:t>年版 </a:t>
            </a:r>
            <a:r>
              <a:rPr lang="en-US" altLang="ja-JP" sz="3000" dirty="0"/>
              <a:t>)</a:t>
            </a:r>
            <a:r>
              <a:rPr lang="ja-JP" altLang="en-US" sz="3000" dirty="0"/>
              <a:t>では</a:t>
            </a:r>
            <a:r>
              <a:rPr lang="en-US" altLang="ja-JP" sz="3000" dirty="0">
                <a:solidFill>
                  <a:srgbClr val="FF0000"/>
                </a:solidFill>
              </a:rPr>
              <a:t>97</a:t>
            </a:r>
            <a:r>
              <a:rPr lang="ja-JP" altLang="en-US" sz="3000" dirty="0">
                <a:solidFill>
                  <a:srgbClr val="FF0000"/>
                </a:solidFill>
              </a:rPr>
              <a:t>億人</a:t>
            </a:r>
            <a:r>
              <a:rPr lang="ja-JP" altLang="en-US" sz="3000" dirty="0"/>
              <a:t>に達すると推計されています。</a:t>
            </a:r>
            <a:endParaRPr lang="en-US" altLang="ja-JP" sz="3000" dirty="0"/>
          </a:p>
          <a:p>
            <a:pPr lvl="0" fontAlgn="auto">
              <a:spcBef>
                <a:spcPts val="0"/>
              </a:spcBef>
              <a:spcAft>
                <a:spcPts val="0"/>
              </a:spcAft>
              <a:defRPr/>
            </a:pPr>
            <a:endParaRPr lang="en-US" altLang="ja-JP" sz="1400" dirty="0">
              <a:solidFill>
                <a:prstClr val="black">
                  <a:lumMod val="50000"/>
                  <a:lumOff val="50000"/>
                </a:prstClr>
              </a:solidFill>
              <a:latin typeface="Britannic Bold" panose="020B0903060703020204" pitchFamily="34" charset="0"/>
            </a:endParaRPr>
          </a:p>
          <a:p>
            <a:pPr lvl="0" fontAlgn="auto">
              <a:spcBef>
                <a:spcPts val="0"/>
              </a:spcBef>
              <a:spcAft>
                <a:spcPts val="0"/>
              </a:spcAft>
              <a:defRPr/>
            </a:pPr>
            <a:r>
              <a:rPr lang="en-US" altLang="ja-JP" sz="1400" dirty="0">
                <a:solidFill>
                  <a:prstClr val="black">
                    <a:lumMod val="50000"/>
                    <a:lumOff val="50000"/>
                  </a:prstClr>
                </a:solidFill>
                <a:latin typeface="Britannic Bold" panose="020B0903060703020204" pitchFamily="34" charset="0"/>
              </a:rPr>
              <a:t>World Population Prospects</a:t>
            </a:r>
            <a:r>
              <a:rPr lang="ja-JP" altLang="en-US" sz="1400" dirty="0">
                <a:solidFill>
                  <a:prstClr val="black">
                    <a:lumMod val="50000"/>
                    <a:lumOff val="50000"/>
                  </a:prstClr>
                </a:solidFill>
                <a:latin typeface="Britannic Bold" panose="020B0903060703020204" pitchFamily="34" charset="0"/>
              </a:rPr>
              <a:t>（国連世界人口推計）による</a:t>
            </a:r>
          </a:p>
        </p:txBody>
      </p:sp>
    </p:spTree>
    <p:extLst>
      <p:ext uri="{BB962C8B-B14F-4D97-AF65-F5344CB8AC3E}">
        <p14:creationId xmlns:p14="http://schemas.microsoft.com/office/powerpoint/2010/main" val="122508428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000" dirty="0">
                <a:solidFill>
                  <a:prstClr val="white"/>
                </a:solidFill>
                <a:latin typeface="Britannic Bold" panose="020B0903060703020204" pitchFamily="34" charset="0"/>
              </a:rPr>
              <a:t>世界の人口が増加すると、それだけたくさんの食料が必要になります。</a:t>
            </a:r>
            <a:endParaRPr lang="en-US" altLang="ja-JP" sz="3000" dirty="0">
              <a:solidFill>
                <a:prstClr val="white"/>
              </a:solidFill>
              <a:latin typeface="Britannic Bold" panose="020B0903060703020204" pitchFamily="34" charset="0"/>
            </a:endParaRPr>
          </a:p>
          <a:p>
            <a:pPr lvl="0" fontAlgn="auto">
              <a:spcBef>
                <a:spcPts val="0"/>
              </a:spcBef>
              <a:spcAft>
                <a:spcPts val="0"/>
              </a:spcAft>
              <a:defRPr/>
            </a:pPr>
            <a:r>
              <a:rPr lang="ja-JP" altLang="en-US" sz="3000" dirty="0">
                <a:solidFill>
                  <a:prstClr val="white"/>
                </a:solidFill>
                <a:latin typeface="Britannic Bold" panose="020B0903060703020204" pitchFamily="34" charset="0"/>
              </a:rPr>
              <a:t>今、ある食料の研究が盛んに行われています。その食べ物とは何でしょう。</a:t>
            </a:r>
            <a:endParaRPr lang="en-US" altLang="ja-JP" sz="3000" dirty="0">
              <a:solidFill>
                <a:prstClr val="white"/>
              </a:solidFill>
              <a:latin typeface="Britannic Bold" panose="020B0903060703020204" pitchFamily="34" charset="0"/>
            </a:endParaRP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tLang="ja-JP" sz="3600" dirty="0">
              <a:solidFill>
                <a:srgbClr val="FFC000"/>
              </a:solidFill>
            </a:endParaRPr>
          </a:p>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latin typeface="Britannic Bold" panose="020B0903060703020204" pitchFamily="34" charset="0"/>
              </a:rPr>
              <a:t>樹木食</a:t>
            </a:r>
            <a:endParaRPr lang="ja-JP" altLang="en-US" sz="3600" dirty="0"/>
          </a:p>
          <a:p>
            <a:pPr fontAlgn="auto">
              <a:spcBef>
                <a:spcPts val="0"/>
              </a:spcBef>
              <a:spcAft>
                <a:spcPts val="0"/>
              </a:spcAft>
              <a:defRPr/>
            </a:pPr>
            <a:endParaRPr lang="ja-JP" altLang="en-US" sz="3200" dirty="0"/>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200" dirty="0">
                <a:latin typeface="Britannic Bold" panose="020B0903060703020204" pitchFamily="34" charset="0"/>
              </a:rPr>
              <a:t>プラスチック</a:t>
            </a:r>
            <a:r>
              <a:rPr lang="ja-JP" altLang="en-US" sz="3600" dirty="0">
                <a:latin typeface="Britannic Bold" panose="020B0903060703020204" pitchFamily="34" charset="0"/>
              </a:rPr>
              <a:t>食</a:t>
            </a:r>
            <a:endParaRPr lang="ja-JP" altLang="en-US" sz="3600" dirty="0"/>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latin typeface="Britannic Bold" panose="020B0903060703020204" pitchFamily="34" charset="0"/>
              </a:rPr>
              <a:t>昆虫食</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第４問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Tree>
    <p:extLst>
      <p:ext uri="{BB962C8B-B14F-4D97-AF65-F5344CB8AC3E}">
        <p14:creationId xmlns:p14="http://schemas.microsoft.com/office/powerpoint/2010/main" val="3759251197"/>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10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1" end="1"/>
                                            </p:txEl>
                                          </p:spTgt>
                                        </p:tgtEl>
                                        <p:attrNameLst>
                                          <p:attrName>style.visibility</p:attrName>
                                        </p:attrNameLst>
                                      </p:cBhvr>
                                      <p:to>
                                        <p:strVal val="visible"/>
                                      </p:to>
                                    </p:set>
                                    <p:animEffect transition="in" filter="fade">
                                      <p:cBhvr>
                                        <p:cTn id="34" dur="500"/>
                                        <p:tgtEl>
                                          <p:spTgt spid="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fade">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mph" presetSubtype="2" repeatCount="10000" fill="hold" nodeType="clickEffect">
                                  <p:stCondLst>
                                    <p:cond delay="0"/>
                                  </p:stCondLst>
                                  <p:childTnLst>
                                    <p:animClr clrSpc="rgb" dir="cw">
                                      <p:cBhvr>
                                        <p:cTn id="43" dur="500" fill="hold"/>
                                        <p:tgtEl>
                                          <p:spTgt spid="9"/>
                                        </p:tgtEl>
                                        <p:attrNameLst>
                                          <p:attrName>fillcolor</p:attrName>
                                        </p:attrNameLst>
                                      </p:cBhvr>
                                      <p:to>
                                        <a:srgbClr val="FF9900"/>
                                      </p:to>
                                    </p:animClr>
                                    <p:set>
                                      <p:cBhvr>
                                        <p:cTn id="44" dur="500" fill="hold"/>
                                        <p:tgtEl>
                                          <p:spTgt spid="9"/>
                                        </p:tgtEl>
                                        <p:attrNameLst>
                                          <p:attrName>fill.type</p:attrName>
                                        </p:attrNameLst>
                                      </p:cBhvr>
                                      <p:to>
                                        <p:strVal val="solid"/>
                                      </p:to>
                                    </p:set>
                                    <p:set>
                                      <p:cBhvr>
                                        <p:cTn id="45" dur="500" fill="hold"/>
                                        <p:tgtEl>
                                          <p:spTgt spid="9"/>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00B050"/>
                </a:solidFill>
              </a:rPr>
              <a:t>昆虫食が注目されています</a:t>
            </a:r>
            <a:endParaRPr lang="en-US" altLang="ja-JP" sz="2400" dirty="0">
              <a:solidFill>
                <a:srgbClr val="00B050"/>
              </a:solidFill>
            </a:endParaRPr>
          </a:p>
          <a:p>
            <a:pPr fontAlgn="auto">
              <a:spcBef>
                <a:spcPts val="0"/>
              </a:spcBef>
              <a:spcAft>
                <a:spcPts val="0"/>
              </a:spcAft>
              <a:defRPr/>
            </a:pPr>
            <a:endParaRPr lang="en-US" altLang="ja-JP" dirty="0">
              <a:solidFill>
                <a:srgbClr val="FF0000"/>
              </a:solidFill>
            </a:endParaRPr>
          </a:p>
          <a:p>
            <a:pPr fontAlgn="auto">
              <a:spcBef>
                <a:spcPts val="0"/>
              </a:spcBef>
              <a:spcAft>
                <a:spcPts val="0"/>
              </a:spcAft>
              <a:defRPr/>
            </a:pPr>
            <a:r>
              <a:rPr lang="ja-JP" altLang="en-US" sz="3000" dirty="0"/>
              <a:t>人口増加による食料不足に備えて、栄養価が高く環境への負荷も少ない昆虫食への期待が高まっています。</a:t>
            </a:r>
            <a:endParaRPr lang="en-US" altLang="ja-JP" sz="3000" dirty="0"/>
          </a:p>
          <a:p>
            <a:pPr fontAlgn="auto">
              <a:spcBef>
                <a:spcPts val="0"/>
              </a:spcBef>
              <a:spcAft>
                <a:spcPts val="0"/>
              </a:spcAft>
              <a:defRPr/>
            </a:pPr>
            <a:r>
              <a:rPr lang="ja-JP" altLang="en-US" sz="3000" dirty="0"/>
              <a:t>すでに多くの国や地域で食されています。</a:t>
            </a:r>
            <a:endParaRPr lang="en-US" altLang="ja-JP" sz="3000" dirty="0"/>
          </a:p>
        </p:txBody>
      </p:sp>
    </p:spTree>
    <p:extLst>
      <p:ext uri="{BB962C8B-B14F-4D97-AF65-F5344CB8AC3E}">
        <p14:creationId xmlns:p14="http://schemas.microsoft.com/office/powerpoint/2010/main" val="164776301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prstClr val="white"/>
                </a:solidFill>
                <a:latin typeface="Britannic Bold" panose="020B0903060703020204" pitchFamily="34" charset="0"/>
              </a:rPr>
              <a:t>無印良品が今年５月に発売した画期的な商品は何でしょう。</a:t>
            </a:r>
            <a:endParaRPr lang="en-US" altLang="ja-JP" sz="2800" dirty="0">
              <a:solidFill>
                <a:srgbClr val="FFFF00"/>
              </a:solidFill>
              <a:latin typeface="Britannic Bold" panose="020B0903060703020204" pitchFamily="34" charset="0"/>
            </a:endParaRP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2800" dirty="0">
                <a:solidFill>
                  <a:prstClr val="white"/>
                </a:solidFill>
                <a:latin typeface="Britannic Bold" panose="020B0903060703020204" pitchFamily="34" charset="0"/>
              </a:rPr>
              <a:t>セミせんべい</a:t>
            </a:r>
            <a:endParaRPr lang="ja-JP" altLang="en-US" sz="3200" dirty="0"/>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2800" dirty="0">
                <a:latin typeface="Britannic Bold" panose="020B0903060703020204" pitchFamily="34" charset="0"/>
              </a:rPr>
              <a:t>コオロギせんべい</a:t>
            </a:r>
            <a:endParaRPr lang="ja-JP" altLang="en-US" sz="2800" dirty="0"/>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2800" dirty="0">
                <a:solidFill>
                  <a:prstClr val="white"/>
                </a:solidFill>
                <a:latin typeface="Britannic Bold" panose="020B0903060703020204" pitchFamily="34" charset="0"/>
              </a:rPr>
              <a:t>ゴキブリせんべい</a:t>
            </a:r>
            <a:endParaRPr lang="ja-JP" altLang="en-US" sz="3600" dirty="0">
              <a:latin typeface="Britannic Bold" panose="020B0903060703020204" pitchFamily="34" charset="0"/>
            </a:endParaRP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第５問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Tree>
    <p:extLst>
      <p:ext uri="{BB962C8B-B14F-4D97-AF65-F5344CB8AC3E}">
        <p14:creationId xmlns:p14="http://schemas.microsoft.com/office/powerpoint/2010/main" val="419977461"/>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10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fade">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mph" presetSubtype="2" repeatCount="10000" fill="hold" nodeType="clickEffect">
                                  <p:stCondLst>
                                    <p:cond delay="0"/>
                                  </p:stCondLst>
                                  <p:childTnLst>
                                    <p:animClr clrSpc="rgb" dir="cw">
                                      <p:cBhvr>
                                        <p:cTn id="38" dur="500" fill="hold"/>
                                        <p:tgtEl>
                                          <p:spTgt spid="8"/>
                                        </p:tgtEl>
                                        <p:attrNameLst>
                                          <p:attrName>fillcolor</p:attrName>
                                        </p:attrNameLst>
                                      </p:cBhvr>
                                      <p:to>
                                        <a:srgbClr val="FF9900"/>
                                      </p:to>
                                    </p:animClr>
                                    <p:set>
                                      <p:cBhvr>
                                        <p:cTn id="39" dur="500" fill="hold"/>
                                        <p:tgtEl>
                                          <p:spTgt spid="8"/>
                                        </p:tgtEl>
                                        <p:attrNameLst>
                                          <p:attrName>fill.type</p:attrName>
                                        </p:attrNameLst>
                                      </p:cBhvr>
                                      <p:to>
                                        <p:strVal val="solid"/>
                                      </p:to>
                                    </p:set>
                                    <p:set>
                                      <p:cBhvr>
                                        <p:cTn id="40" dur="500" fill="hold"/>
                                        <p:tgtEl>
                                          <p:spTgt spid="8"/>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srgbClr val="00B050"/>
                </a:solidFill>
              </a:rPr>
              <a:t>コオロギせんべい</a:t>
            </a:r>
            <a:endParaRPr lang="en-US" altLang="ja-JP" sz="2800" dirty="0">
              <a:solidFill>
                <a:srgbClr val="00B050"/>
              </a:solidFill>
            </a:endParaRPr>
          </a:p>
          <a:p>
            <a:pPr fontAlgn="auto">
              <a:spcBef>
                <a:spcPts val="0"/>
              </a:spcBef>
              <a:spcAft>
                <a:spcPts val="0"/>
              </a:spcAft>
              <a:defRPr/>
            </a:pPr>
            <a:r>
              <a:rPr lang="ja-JP" altLang="en-US" sz="2800" dirty="0">
                <a:solidFill>
                  <a:schemeClr val="tx1"/>
                </a:solidFill>
              </a:rPr>
              <a:t>消費税込み</a:t>
            </a:r>
            <a:r>
              <a:rPr lang="en-US" altLang="ja-JP" sz="2800" dirty="0">
                <a:solidFill>
                  <a:schemeClr val="tx1"/>
                </a:solidFill>
              </a:rPr>
              <a:t>190</a:t>
            </a:r>
            <a:r>
              <a:rPr lang="ja-JP" altLang="en-US" sz="2800" dirty="0">
                <a:solidFill>
                  <a:schemeClr val="tx1"/>
                </a:solidFill>
              </a:rPr>
              <a:t>円です。</a:t>
            </a:r>
            <a:endParaRPr lang="en-US" altLang="ja-JP" sz="2800" dirty="0">
              <a:solidFill>
                <a:schemeClr val="tx1"/>
              </a:solidFill>
            </a:endParaRPr>
          </a:p>
          <a:p>
            <a:pPr fontAlgn="auto">
              <a:spcBef>
                <a:spcPts val="0"/>
              </a:spcBef>
              <a:spcAft>
                <a:spcPts val="0"/>
              </a:spcAft>
              <a:defRPr/>
            </a:pPr>
            <a:r>
              <a:rPr lang="ja-JP" altLang="en-US" sz="2800" dirty="0">
                <a:solidFill>
                  <a:schemeClr val="tx1"/>
                </a:solidFill>
              </a:rPr>
              <a:t>おいしそうですね。</a:t>
            </a:r>
            <a:endParaRPr lang="en-US" altLang="ja-JP" sz="2800" dirty="0">
              <a:solidFill>
                <a:schemeClr val="tx1"/>
              </a:solidFill>
            </a:endParaRPr>
          </a:p>
          <a:p>
            <a:pPr fontAlgn="auto">
              <a:spcBef>
                <a:spcPts val="0"/>
              </a:spcBef>
              <a:spcAft>
                <a:spcPts val="0"/>
              </a:spcAft>
              <a:defRPr/>
            </a:pPr>
            <a:r>
              <a:rPr lang="ja-JP" altLang="en-US" sz="2800" dirty="0">
                <a:solidFill>
                  <a:schemeClr val="tx1"/>
                </a:solidFill>
              </a:rPr>
              <a:t>おひとついかがですか。</a:t>
            </a:r>
            <a:endParaRPr lang="en-US" altLang="ja-JP" sz="2800" dirty="0">
              <a:solidFill>
                <a:schemeClr val="tx1"/>
              </a:solidFill>
            </a:endParaRPr>
          </a:p>
          <a:p>
            <a:pPr fontAlgn="auto">
              <a:spcBef>
                <a:spcPts val="0"/>
              </a:spcBef>
              <a:spcAft>
                <a:spcPts val="0"/>
              </a:spcAft>
              <a:defRPr/>
            </a:pPr>
            <a:endParaRPr lang="en-US" altLang="ja-JP" sz="2800" dirty="0">
              <a:solidFill>
                <a:schemeClr val="tx1"/>
              </a:solidFill>
            </a:endParaRPr>
          </a:p>
          <a:p>
            <a:pPr fontAlgn="auto">
              <a:spcBef>
                <a:spcPts val="0"/>
              </a:spcBef>
              <a:spcAft>
                <a:spcPts val="0"/>
              </a:spcAft>
              <a:defRPr/>
            </a:pPr>
            <a:endParaRPr lang="en-US" altLang="ja-JP" dirty="0">
              <a:solidFill>
                <a:schemeClr val="tx1">
                  <a:lumMod val="50000"/>
                </a:schemeClr>
              </a:solidFill>
            </a:endParaRPr>
          </a:p>
          <a:p>
            <a:pPr fontAlgn="auto">
              <a:spcBef>
                <a:spcPts val="0"/>
              </a:spcBef>
              <a:spcAft>
                <a:spcPts val="0"/>
              </a:spcAft>
              <a:defRPr/>
            </a:pPr>
            <a:r>
              <a:rPr lang="ja-JP" altLang="en-US" dirty="0">
                <a:solidFill>
                  <a:srgbClr val="FFFF00"/>
                </a:solidFill>
              </a:rPr>
              <a:t>写真は、無印良品のウェブサイトより。</a:t>
            </a:r>
            <a:endParaRPr lang="en-US" altLang="ja-JP" dirty="0">
              <a:solidFill>
                <a:srgbClr val="FFFF00"/>
              </a:solidFill>
            </a:endParaRPr>
          </a:p>
          <a:p>
            <a:pPr fontAlgn="auto">
              <a:spcBef>
                <a:spcPts val="0"/>
              </a:spcBef>
              <a:spcAft>
                <a:spcPts val="0"/>
              </a:spcAft>
              <a:defRPr/>
            </a:pPr>
            <a:r>
              <a:rPr lang="ja-JP" altLang="en-US" dirty="0">
                <a:solidFill>
                  <a:srgbClr val="FFFF00"/>
                </a:solidFill>
              </a:rPr>
              <a:t>下記ページで、より詳しいことがわかります。</a:t>
            </a:r>
            <a:endParaRPr lang="en-US" altLang="ja-JP" dirty="0">
              <a:solidFill>
                <a:srgbClr val="FFFF00"/>
              </a:solidFill>
            </a:endParaRPr>
          </a:p>
          <a:p>
            <a:pPr fontAlgn="auto">
              <a:spcBef>
                <a:spcPts val="0"/>
              </a:spcBef>
              <a:spcAft>
                <a:spcPts val="0"/>
              </a:spcAft>
              <a:defRPr/>
            </a:pPr>
            <a:r>
              <a:rPr lang="ja-JP" altLang="en-US" dirty="0">
                <a:solidFill>
                  <a:srgbClr val="00B050"/>
                </a:solidFill>
              </a:rPr>
              <a:t>無印良品</a:t>
            </a:r>
            <a:r>
              <a:rPr lang="ja-JP" altLang="en-US" dirty="0">
                <a:solidFill>
                  <a:schemeClr val="tx1">
                    <a:lumMod val="50000"/>
                  </a:schemeClr>
                </a:solidFill>
              </a:rPr>
              <a:t> </a:t>
            </a:r>
            <a:r>
              <a:rPr lang="en-US" altLang="ja-JP" dirty="0">
                <a:solidFill>
                  <a:schemeClr val="tx1">
                    <a:lumMod val="50000"/>
                  </a:schemeClr>
                </a:solidFill>
                <a:hlinkClick r:id="rId2"/>
              </a:rPr>
              <a:t>https://www.muji.com/jp/ja/feature/food/460936</a:t>
            </a:r>
            <a:endParaRPr lang="en-US" altLang="ja-JP" dirty="0">
              <a:solidFill>
                <a:schemeClr val="tx1">
                  <a:lumMod val="50000"/>
                </a:schemeClr>
              </a:solidFill>
            </a:endParaRPr>
          </a:p>
          <a:p>
            <a:pPr fontAlgn="auto">
              <a:spcBef>
                <a:spcPts val="0"/>
              </a:spcBef>
              <a:spcAft>
                <a:spcPts val="0"/>
              </a:spcAft>
              <a:defRPr/>
            </a:pPr>
            <a:endParaRPr lang="en-US" altLang="ja-JP" dirty="0">
              <a:solidFill>
                <a:schemeClr val="tx1">
                  <a:lumMod val="50000"/>
                </a:schemeClr>
              </a:solidFill>
            </a:endParaRPr>
          </a:p>
        </p:txBody>
      </p:sp>
      <p:pic>
        <p:nvPicPr>
          <p:cNvPr id="5" name="図 4" descr="文字の書かれた紙&#10;&#10;自動的に生成された説明">
            <a:extLst>
              <a:ext uri="{FF2B5EF4-FFF2-40B4-BE49-F238E27FC236}">
                <a16:creationId xmlns:a16="http://schemas.microsoft.com/office/drawing/2014/main" id="{E3C62D2E-1DFB-44EA-B8C7-F58255CE14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6" y="915566"/>
            <a:ext cx="1946986" cy="2736304"/>
          </a:xfrm>
          <a:prstGeom prst="rect">
            <a:avLst/>
          </a:prstGeom>
        </p:spPr>
      </p:pic>
    </p:spTree>
    <p:extLst>
      <p:ext uri="{BB962C8B-B14F-4D97-AF65-F5344CB8AC3E}">
        <p14:creationId xmlns:p14="http://schemas.microsoft.com/office/powerpoint/2010/main" val="86730335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5" name="正方形/長方形 4"/>
          <p:cNvSpPr/>
          <p:nvPr/>
        </p:nvSpPr>
        <p:spPr>
          <a:xfrm>
            <a:off x="2663788" y="2189708"/>
            <a:ext cx="3816424" cy="764084"/>
          </a:xfrm>
          <a:prstGeom prst="rect">
            <a:avLst/>
          </a:prstGeom>
          <a:noFill/>
          <a:ln>
            <a:noFill/>
          </a:ln>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altLang="ja-JP" sz="5400" b="1" dirty="0">
                <a:ln w="11430"/>
                <a:gradFill>
                  <a:gsLst>
                    <a:gs pos="0">
                      <a:srgbClr val="7030A0"/>
                    </a:gs>
                    <a:gs pos="25000">
                      <a:srgbClr val="7030A0"/>
                    </a:gs>
                    <a:gs pos="50000">
                      <a:srgbClr val="7030A0"/>
                    </a:gs>
                    <a:gs pos="75000">
                      <a:srgbClr val="7030A0"/>
                    </a:gs>
                    <a:gs pos="100000">
                      <a:srgbClr val="7030A0"/>
                    </a:gs>
                  </a:gsLst>
                  <a:lin ang="5400000"/>
                </a:gradFill>
                <a:effectLst>
                  <a:outerShdw blurRad="80000" dist="40000" dir="5040000" algn="tl">
                    <a:srgbClr val="000000">
                      <a:alpha val="30000"/>
                    </a:srgbClr>
                  </a:outerShdw>
                </a:effectLst>
                <a:latin typeface="Dubai Medium" panose="020B0603030403030204" pitchFamily="34" charset="-78"/>
                <a:ea typeface="AR Pゴシック体S" pitchFamily="50" charset="-128"/>
                <a:cs typeface="Dubai Medium" panose="020B0603030403030204" pitchFamily="34" charset="-78"/>
              </a:rPr>
              <a:t>THE END</a:t>
            </a:r>
            <a:endParaRPr lang="ja-JP" altLang="en-US" sz="5400" b="1" dirty="0">
              <a:ln w="11430"/>
              <a:gradFill>
                <a:gsLst>
                  <a:gs pos="0">
                    <a:srgbClr val="7030A0"/>
                  </a:gs>
                  <a:gs pos="25000">
                    <a:srgbClr val="7030A0"/>
                  </a:gs>
                  <a:gs pos="50000">
                    <a:srgbClr val="7030A0"/>
                  </a:gs>
                  <a:gs pos="75000">
                    <a:srgbClr val="7030A0"/>
                  </a:gs>
                  <a:gs pos="100000">
                    <a:srgbClr val="7030A0"/>
                  </a:gs>
                </a:gsLst>
                <a:lin ang="5400000"/>
              </a:gradFill>
              <a:effectLst>
                <a:outerShdw blurRad="80000" dist="40000" dir="5040000" algn="tl">
                  <a:srgbClr val="000000">
                    <a:alpha val="30000"/>
                  </a:srgbClr>
                </a:outerShdw>
              </a:effectLst>
              <a:latin typeface="Dubai Medium" panose="020B0603030403030204" pitchFamily="34" charset="-78"/>
              <a:ea typeface="AR Pゴシック体S" pitchFamily="50" charset="-128"/>
              <a:cs typeface="Dubai Medium" panose="020B0603030403030204" pitchFamily="34" charset="-78"/>
            </a:endParaRPr>
          </a:p>
        </p:txBody>
      </p:sp>
      <p:sp>
        <p:nvSpPr>
          <p:cNvPr id="2" name="正方形/長方形 1">
            <a:extLst>
              <a:ext uri="{FF2B5EF4-FFF2-40B4-BE49-F238E27FC236}">
                <a16:creationId xmlns:a16="http://schemas.microsoft.com/office/drawing/2014/main" id="{AC8BA97C-BCAB-46F9-8971-394E41F7FDE0}"/>
              </a:ext>
            </a:extLst>
          </p:cNvPr>
          <p:cNvSpPr/>
          <p:nvPr/>
        </p:nvSpPr>
        <p:spPr>
          <a:xfrm>
            <a:off x="3204158" y="3075806"/>
            <a:ext cx="2735684" cy="461665"/>
          </a:xfrm>
          <a:prstGeom prst="rect">
            <a:avLst/>
          </a:prstGeom>
          <a:noFill/>
        </p:spPr>
        <p:txBody>
          <a:bodyPr wrap="none" lIns="91440" tIns="45720" rIns="91440" bIns="45720">
            <a:spAutoFit/>
          </a:bodyPr>
          <a:lstStyle/>
          <a:p>
            <a:pPr algn="ctr"/>
            <a:r>
              <a:rPr lang="en-US" altLang="ja-JP"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www.e-kyozai.com</a:t>
            </a:r>
            <a:endParaRPr lang="ja-JP" altLang="en-US" sz="2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cSld>
  <p:clrMapOvr>
    <a:masterClrMapping/>
  </p:clrMapOvr>
  <p:transition>
    <p:sndAc>
      <p:stSnd>
        <p:snd r:embed="rId3" name="abc-ending-audiostock_238082.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6" name="正方形/長方形 5"/>
          <p:cNvSpPr/>
          <p:nvPr/>
        </p:nvSpPr>
        <p:spPr>
          <a:xfrm>
            <a:off x="863588" y="431341"/>
            <a:ext cx="7416824" cy="1156752"/>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ja-JP" altLang="en-US"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世界わくわくクイズ</a:t>
            </a:r>
          </a:p>
        </p:txBody>
      </p:sp>
      <p:sp>
        <p:nvSpPr>
          <p:cNvPr id="5" name="正方形/長方形 4"/>
          <p:cNvSpPr/>
          <p:nvPr/>
        </p:nvSpPr>
        <p:spPr>
          <a:xfrm>
            <a:off x="5975996" y="2022453"/>
            <a:ext cx="2736304" cy="648072"/>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ja-JP" altLang="en-US"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世界人口デー</a:t>
            </a:r>
          </a:p>
        </p:txBody>
      </p:sp>
      <p:sp>
        <p:nvSpPr>
          <p:cNvPr id="7" name="正方形/長方形 6"/>
          <p:cNvSpPr/>
          <p:nvPr/>
        </p:nvSpPr>
        <p:spPr>
          <a:xfrm>
            <a:off x="1115616" y="2067694"/>
            <a:ext cx="1758258" cy="602831"/>
          </a:xfrm>
          <a:prstGeom prst="rect">
            <a:avLst/>
          </a:prstGeom>
          <a:noFill/>
        </p:spPr>
        <p:txBody>
          <a:bodyPr wrap="none">
            <a:prstTxWarp prst="textPlain">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en-US" altLang="ja-JP"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7</a:t>
            </a:r>
            <a:r>
              <a:rPr lang="ja-JP" altLang="en-US"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月</a:t>
            </a:r>
            <a:r>
              <a:rPr lang="en-US" altLang="ja-JP"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11</a:t>
            </a:r>
            <a:r>
              <a:rPr lang="ja-JP" altLang="en-US"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rPr>
              <a:t>日</a:t>
            </a:r>
            <a:endParaRPr lang="en-US" altLang="ja-JP" sz="5400" b="1" dirty="0">
              <a:ln w="11430"/>
              <a:solidFill>
                <a:srgbClr val="7030A0"/>
              </a:solidFill>
              <a:effectLst>
                <a:outerShdw blurRad="80000" dist="40000" dir="5040000" algn="tl">
                  <a:srgbClr val="000000">
                    <a:alpha val="30000"/>
                  </a:srgbClr>
                </a:outerShdw>
              </a:effectLst>
              <a:latin typeface="まーと中細丸ゴシック教漢" panose="02000000000000000000" pitchFamily="2" charset="-128"/>
              <a:ea typeface="まーと中細丸ゴシック教漢" panose="02000000000000000000" pitchFamily="2" charset="-128"/>
            </a:endParaRPr>
          </a:p>
        </p:txBody>
      </p:sp>
      <p:pic>
        <p:nvPicPr>
          <p:cNvPr id="8" name="図 7" descr="食品, 持つ, テーブル, ホワイト が含まれている画像&#10;&#10;自動的に生成された説明">
            <a:extLst>
              <a:ext uri="{FF2B5EF4-FFF2-40B4-BE49-F238E27FC236}">
                <a16:creationId xmlns:a16="http://schemas.microsoft.com/office/drawing/2014/main" id="{EBFC2931-7D28-413E-AD8B-B99BB323C6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5996" y="1743658"/>
            <a:ext cx="2880000" cy="2880000"/>
          </a:xfrm>
          <a:prstGeom prst="rect">
            <a:avLst/>
          </a:prstGeom>
        </p:spPr>
      </p:pic>
    </p:spTree>
  </p:cSld>
  <p:clrMapOvr>
    <a:masterClrMapping/>
  </p:clrMapOvr>
  <p:transition>
    <p:sndAc>
      <p:stSnd>
        <p:snd r:embed="rId2" name="abc-start1-33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0"/>
                                        <p:tgtEl>
                                          <p:spTgt spid="7"/>
                                        </p:tgtEl>
                                      </p:cBhvr>
                                    </p:animEffect>
                                  </p:childTnLst>
                                </p:cTn>
                              </p:par>
                            </p:childTnLst>
                          </p:cTn>
                        </p:par>
                        <p:par>
                          <p:cTn id="8" fill="hold">
                            <p:stCondLst>
                              <p:cond delay="5000"/>
                            </p:stCondLst>
                            <p:childTnLst>
                              <p:par>
                                <p:cTn id="9" presetID="56" presetClass="entr" presetSubtype="0" fill="hold"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by="(-#ppt_w*2)" calcmode="lin" valueType="num">
                                      <p:cBhvr rctx="PPT">
                                        <p:cTn id="11" dur="2500" autoRev="1" fill="hold">
                                          <p:stCondLst>
                                            <p:cond delay="0"/>
                                          </p:stCondLst>
                                        </p:cTn>
                                        <p:tgtEl>
                                          <p:spTgt spid="5"/>
                                        </p:tgtEl>
                                        <p:attrNameLst>
                                          <p:attrName>ppt_w</p:attrName>
                                        </p:attrNameLst>
                                      </p:cBhvr>
                                    </p:anim>
                                    <p:anim by="(#ppt_w*0.50)" calcmode="lin" valueType="num">
                                      <p:cBhvr>
                                        <p:cTn id="12" dur="2500" decel="50000" autoRev="1" fill="hold">
                                          <p:stCondLst>
                                            <p:cond delay="0"/>
                                          </p:stCondLst>
                                        </p:cTn>
                                        <p:tgtEl>
                                          <p:spTgt spid="5"/>
                                        </p:tgtEl>
                                        <p:attrNameLst>
                                          <p:attrName>ppt_x</p:attrName>
                                        </p:attrNameLst>
                                      </p:cBhvr>
                                    </p:anim>
                                    <p:anim from="(-#ppt_h/2)" to="(#ppt_y)" calcmode="lin" valueType="num">
                                      <p:cBhvr>
                                        <p:cTn id="13" dur="5000" fill="hold">
                                          <p:stCondLst>
                                            <p:cond delay="0"/>
                                          </p:stCondLst>
                                        </p:cTn>
                                        <p:tgtEl>
                                          <p:spTgt spid="5"/>
                                        </p:tgtEl>
                                        <p:attrNameLst>
                                          <p:attrName>ppt_y</p:attrName>
                                        </p:attrNameLst>
                                      </p:cBhvr>
                                    </p:anim>
                                    <p:animRot by="21600000">
                                      <p:cBhvr>
                                        <p:cTn id="14" dur="5000" fill="hold">
                                          <p:stCondLst>
                                            <p:cond delay="0"/>
                                          </p:stCondLst>
                                        </p:cTn>
                                        <p:tgtEl>
                                          <p:spTgt spid="5"/>
                                        </p:tgtEl>
                                        <p:attrNameLst>
                                          <p:attrName>r</p:attrName>
                                        </p:attrNameLst>
                                      </p:cBhvr>
                                    </p:animRot>
                                  </p:childTnLst>
                                </p:cTn>
                              </p:par>
                            </p:childTnLst>
                          </p:cTn>
                        </p:par>
                        <p:par>
                          <p:cTn id="15" fill="hold">
                            <p:stCondLst>
                              <p:cond delay="12500"/>
                            </p:stCondLst>
                            <p:childTnLst>
                              <p:par>
                                <p:cTn id="16" presetID="12" presetClass="entr" presetSubtype="4" fill="hold" nodeType="afterEffect">
                                  <p:stCondLst>
                                    <p:cond delay="2000"/>
                                  </p:stCondLst>
                                  <p:childTnLst>
                                    <p:set>
                                      <p:cBhvr>
                                        <p:cTn id="17" dur="1" fill="hold">
                                          <p:stCondLst>
                                            <p:cond delay="0"/>
                                          </p:stCondLst>
                                        </p:cTn>
                                        <p:tgtEl>
                                          <p:spTgt spid="6"/>
                                        </p:tgtEl>
                                        <p:attrNameLst>
                                          <p:attrName>style.visibility</p:attrName>
                                        </p:attrNameLst>
                                      </p:cBhvr>
                                      <p:to>
                                        <p:strVal val="visible"/>
                                      </p:to>
                                    </p:set>
                                    <p:animEffect transition="in" filter="slide(fromBottom)">
                                      <p:cBhvr>
                                        <p:cTn id="18"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4800" dirty="0">
                <a:solidFill>
                  <a:srgbClr val="FF0000"/>
                </a:solidFill>
              </a:rPr>
              <a:t>7</a:t>
            </a:r>
            <a:r>
              <a:rPr lang="ja-JP" altLang="en-US" sz="4800" dirty="0">
                <a:solidFill>
                  <a:srgbClr val="FF0000"/>
                </a:solidFill>
              </a:rPr>
              <a:t>月</a:t>
            </a:r>
            <a:r>
              <a:rPr lang="en-US" altLang="ja-JP" sz="4800" dirty="0">
                <a:solidFill>
                  <a:srgbClr val="FF0000"/>
                </a:solidFill>
              </a:rPr>
              <a:t>11</a:t>
            </a:r>
            <a:r>
              <a:rPr lang="ja-JP" altLang="en-US" sz="4800" dirty="0">
                <a:solidFill>
                  <a:srgbClr val="FF0000"/>
                </a:solidFill>
              </a:rPr>
              <a:t>日</a:t>
            </a:r>
            <a:r>
              <a:rPr lang="ja-JP" altLang="en-US" sz="3600" dirty="0">
                <a:solidFill>
                  <a:srgbClr val="00B050"/>
                </a:solidFill>
              </a:rPr>
              <a:t>は何の日でしょう？</a:t>
            </a:r>
            <a:endParaRPr lang="en-US" altLang="ja-JP" sz="2400" dirty="0">
              <a:solidFill>
                <a:srgbClr val="00B050"/>
              </a:solidFill>
            </a:endParaRPr>
          </a:p>
          <a:p>
            <a:pPr fontAlgn="auto">
              <a:spcBef>
                <a:spcPts val="0"/>
              </a:spcBef>
              <a:spcAft>
                <a:spcPts val="0"/>
              </a:spcAft>
              <a:defRPr/>
            </a:pPr>
            <a:endParaRPr lang="en-US" altLang="ja-JP" sz="1200" dirty="0">
              <a:solidFill>
                <a:srgbClr val="FF0000"/>
              </a:solidFill>
            </a:endParaRPr>
          </a:p>
          <a:p>
            <a:pPr fontAlgn="auto">
              <a:spcBef>
                <a:spcPts val="0"/>
              </a:spcBef>
              <a:spcAft>
                <a:spcPts val="0"/>
              </a:spcAft>
              <a:defRPr/>
            </a:pPr>
            <a:r>
              <a:rPr lang="ja-JP" altLang="en-US" sz="4000" dirty="0">
                <a:solidFill>
                  <a:srgbClr val="FFFF00"/>
                </a:solidFill>
              </a:rPr>
              <a:t>世界人口デー</a:t>
            </a:r>
            <a:r>
              <a:rPr lang="ja-JP" altLang="en-US" sz="2800" dirty="0"/>
              <a:t>です。</a:t>
            </a:r>
            <a:endParaRPr lang="en-US" altLang="ja-JP" sz="2800" dirty="0"/>
          </a:p>
          <a:p>
            <a:pPr fontAlgn="auto">
              <a:spcBef>
                <a:spcPts val="0"/>
              </a:spcBef>
              <a:spcAft>
                <a:spcPts val="0"/>
              </a:spcAft>
              <a:defRPr/>
            </a:pPr>
            <a:r>
              <a:rPr lang="ja-JP" altLang="en-US" sz="2800" dirty="0"/>
              <a:t>世界の人口問題への関心を深めてもらうための日です。クイズを通して、ちょっとだけ人口について考えてみましょう。</a:t>
            </a:r>
            <a:endParaRPr lang="en-US" altLang="ja-JP" sz="2800" dirty="0"/>
          </a:p>
          <a:p>
            <a:pPr fontAlgn="auto">
              <a:spcBef>
                <a:spcPts val="0"/>
              </a:spcBef>
              <a:spcAft>
                <a:spcPts val="0"/>
              </a:spcAft>
              <a:defRPr/>
            </a:pPr>
            <a:endParaRPr lang="en-US" altLang="ja-JP" sz="2800" dirty="0"/>
          </a:p>
          <a:p>
            <a:pPr fontAlgn="auto">
              <a:spcBef>
                <a:spcPts val="0"/>
              </a:spcBef>
              <a:spcAft>
                <a:spcPts val="0"/>
              </a:spcAft>
              <a:defRPr/>
            </a:pPr>
            <a:endParaRPr lang="en-US" altLang="ja-JP" sz="2800" dirty="0"/>
          </a:p>
          <a:p>
            <a:pPr fontAlgn="auto">
              <a:spcBef>
                <a:spcPts val="0"/>
              </a:spcBef>
              <a:spcAft>
                <a:spcPts val="0"/>
              </a:spcAft>
              <a:defRPr/>
            </a:pPr>
            <a:endParaRPr lang="en-US" altLang="ja-JP" sz="2800" dirty="0"/>
          </a:p>
        </p:txBody>
      </p:sp>
      <p:pic>
        <p:nvPicPr>
          <p:cNvPr id="4" name="図 3" descr="抽象, 挿絵, 食品, 記号 が含まれている画像&#10;&#10;自動的に生成された説明">
            <a:extLst>
              <a:ext uri="{FF2B5EF4-FFF2-40B4-BE49-F238E27FC236}">
                <a16:creationId xmlns:a16="http://schemas.microsoft.com/office/drawing/2014/main" id="{7501C82B-2D09-41AF-879E-1B1D8B29CC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6296" y="3363838"/>
            <a:ext cx="1080000" cy="1080000"/>
          </a:xfrm>
          <a:prstGeom prst="rect">
            <a:avLst/>
          </a:prstGeom>
        </p:spPr>
      </p:pic>
      <p:pic>
        <p:nvPicPr>
          <p:cNvPr id="6" name="図 5" descr="抽象, グラフィック, 挿絵 が含まれている画像&#10;&#10;自動的に生成された説明">
            <a:extLst>
              <a:ext uri="{FF2B5EF4-FFF2-40B4-BE49-F238E27FC236}">
                <a16:creationId xmlns:a16="http://schemas.microsoft.com/office/drawing/2014/main" id="{B6A90711-A67B-4922-88F2-DA825A58D0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152" y="3363838"/>
            <a:ext cx="1080000" cy="1080000"/>
          </a:xfrm>
          <a:prstGeom prst="rect">
            <a:avLst/>
          </a:prstGeom>
        </p:spPr>
      </p:pic>
    </p:spTree>
    <p:extLst>
      <p:ext uri="{BB962C8B-B14F-4D97-AF65-F5344CB8AC3E}">
        <p14:creationId xmlns:p14="http://schemas.microsoft.com/office/powerpoint/2010/main" val="211165557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5" name="図 4" descr="食品, 持つ, テーブル, ホワイト が含まれている画像&#10;&#10;自動的に生成された説明">
            <a:extLst>
              <a:ext uri="{FF2B5EF4-FFF2-40B4-BE49-F238E27FC236}">
                <a16:creationId xmlns:a16="http://schemas.microsoft.com/office/drawing/2014/main" id="{D11DFF2A-C565-497E-81D4-1888ACFCF4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8908" y="339502"/>
            <a:ext cx="2646184" cy="2646184"/>
          </a:xfrm>
          <a:prstGeom prst="rect">
            <a:avLst/>
          </a:prstGeom>
        </p:spPr>
      </p:pic>
      <p:sp>
        <p:nvSpPr>
          <p:cNvPr id="3" name="六角形 2"/>
          <p:cNvSpPr/>
          <p:nvPr/>
        </p:nvSpPr>
        <p:spPr>
          <a:xfrm>
            <a:off x="701811" y="2921774"/>
            <a:ext cx="7740377" cy="1873250"/>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FF0000"/>
                </a:solidFill>
              </a:rPr>
              <a:t>クイズのルール</a:t>
            </a:r>
            <a:endParaRPr lang="en-US" altLang="ja-JP" sz="3600" dirty="0">
              <a:solidFill>
                <a:srgbClr val="FFFF00"/>
              </a:solidFill>
            </a:endParaRPr>
          </a:p>
          <a:p>
            <a:pPr fontAlgn="auto">
              <a:spcBef>
                <a:spcPts val="0"/>
              </a:spcBef>
              <a:spcAft>
                <a:spcPts val="0"/>
              </a:spcAft>
              <a:defRPr/>
            </a:pPr>
            <a:r>
              <a:rPr lang="en-US" altLang="ja-JP" sz="3600" dirty="0"/>
              <a:t>ABC</a:t>
            </a:r>
            <a:r>
              <a:rPr lang="ja-JP" altLang="en-US" sz="3600" dirty="0"/>
              <a:t>の選択肢から正しいと思う</a:t>
            </a:r>
            <a:endParaRPr lang="en-US" altLang="ja-JP" sz="3600" dirty="0"/>
          </a:p>
          <a:p>
            <a:pPr fontAlgn="auto">
              <a:spcBef>
                <a:spcPts val="0"/>
              </a:spcBef>
              <a:spcAft>
                <a:spcPts val="0"/>
              </a:spcAft>
              <a:defRPr/>
            </a:pPr>
            <a:r>
              <a:rPr lang="ja-JP" altLang="en-US" sz="3600" dirty="0"/>
              <a:t>答えを選びましょう。</a:t>
            </a:r>
            <a:endParaRPr lang="en-US" altLang="ja-JP" sz="3600"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600" dirty="0">
                <a:solidFill>
                  <a:prstClr val="white"/>
                </a:solidFill>
                <a:latin typeface="Britannic Bold" panose="020B0903060703020204" pitchFamily="34" charset="0"/>
              </a:rPr>
              <a:t>現在の世界人口は何人でしょう。</a:t>
            </a:r>
            <a:endParaRPr lang="en-US" altLang="ja-JP" sz="3600" dirty="0">
              <a:solidFill>
                <a:prstClr val="white"/>
              </a:solidFill>
              <a:latin typeface="Britannic Bold" panose="020B0903060703020204" pitchFamily="34" charset="0"/>
            </a:endParaRPr>
          </a:p>
          <a:p>
            <a:pPr lvl="0" fontAlgn="auto">
              <a:spcBef>
                <a:spcPts val="0"/>
              </a:spcBef>
              <a:spcAft>
                <a:spcPts val="0"/>
              </a:spcAft>
              <a:defRPr/>
            </a:pPr>
            <a:endParaRPr lang="en-US" altLang="ja-JP" sz="3600" dirty="0">
              <a:solidFill>
                <a:prstClr val="white"/>
              </a:solidFill>
              <a:latin typeface="Britannic Bold" panose="020B0903060703020204" pitchFamily="34" charset="0"/>
            </a:endParaRPr>
          </a:p>
          <a:p>
            <a:pPr lvl="0" fontAlgn="auto">
              <a:spcBef>
                <a:spcPts val="0"/>
              </a:spcBef>
              <a:spcAft>
                <a:spcPts val="0"/>
              </a:spcAft>
              <a:defRPr/>
            </a:pPr>
            <a:r>
              <a:rPr lang="en-US" altLang="ja-JP" sz="2800" dirty="0">
                <a:solidFill>
                  <a:srgbClr val="FFFF00"/>
                </a:solidFill>
                <a:latin typeface="Britannic Bold" panose="020B0903060703020204" pitchFamily="34" charset="0"/>
              </a:rPr>
              <a:t>【</a:t>
            </a:r>
            <a:r>
              <a:rPr lang="ja-JP" altLang="en-US" sz="2800" dirty="0">
                <a:solidFill>
                  <a:srgbClr val="FFFF00"/>
                </a:solidFill>
                <a:latin typeface="Britannic Bold" panose="020B0903060703020204" pitchFamily="34" charset="0"/>
              </a:rPr>
              <a:t>ヒント</a:t>
            </a:r>
            <a:r>
              <a:rPr lang="en-US" altLang="ja-JP" sz="2800" dirty="0">
                <a:solidFill>
                  <a:srgbClr val="FFFF00"/>
                </a:solidFill>
                <a:latin typeface="Britannic Bold" panose="020B0903060703020204" pitchFamily="34" charset="0"/>
              </a:rPr>
              <a:t>】</a:t>
            </a:r>
          </a:p>
          <a:p>
            <a:pPr lvl="0" fontAlgn="auto">
              <a:spcBef>
                <a:spcPts val="0"/>
              </a:spcBef>
              <a:spcAft>
                <a:spcPts val="0"/>
              </a:spcAft>
              <a:defRPr/>
            </a:pPr>
            <a:r>
              <a:rPr lang="en-US" altLang="ja-JP" sz="2800" dirty="0">
                <a:solidFill>
                  <a:srgbClr val="FFFF00"/>
                </a:solidFill>
                <a:latin typeface="Britannic Bold" panose="020B0903060703020204" pitchFamily="34" charset="0"/>
              </a:rPr>
              <a:t>2000</a:t>
            </a:r>
            <a:r>
              <a:rPr lang="ja-JP" altLang="en-US" sz="2800" dirty="0">
                <a:solidFill>
                  <a:srgbClr val="FFFF00"/>
                </a:solidFill>
                <a:latin typeface="Britannic Bold" panose="020B0903060703020204" pitchFamily="34" charset="0"/>
              </a:rPr>
              <a:t>年の世界人口は約</a:t>
            </a:r>
            <a:r>
              <a:rPr lang="en-US" altLang="ja-JP" sz="2800" dirty="0">
                <a:solidFill>
                  <a:srgbClr val="FFFF00"/>
                </a:solidFill>
                <a:latin typeface="Britannic Bold" panose="020B0903060703020204" pitchFamily="34" charset="0"/>
              </a:rPr>
              <a:t>61</a:t>
            </a:r>
            <a:r>
              <a:rPr lang="ja-JP" altLang="en-US" sz="2800" dirty="0">
                <a:solidFill>
                  <a:srgbClr val="FFFF00"/>
                </a:solidFill>
                <a:latin typeface="Britannic Bold" panose="020B0903060703020204" pitchFamily="34" charset="0"/>
              </a:rPr>
              <a:t>億人でした。</a:t>
            </a:r>
            <a:endParaRPr lang="en-US" altLang="ja-JP" sz="2800" dirty="0">
              <a:solidFill>
                <a:srgbClr val="FFFF00"/>
              </a:solidFill>
              <a:latin typeface="Britannic Bold" panose="020B0903060703020204" pitchFamily="34" charset="0"/>
            </a:endParaRPr>
          </a:p>
          <a:p>
            <a:pPr lvl="0" fontAlgn="auto">
              <a:spcBef>
                <a:spcPts val="0"/>
              </a:spcBef>
              <a:spcAft>
                <a:spcPts val="0"/>
              </a:spcAft>
              <a:defRPr/>
            </a:pPr>
            <a:endParaRPr lang="en-US" altLang="ja-JP" sz="1400" dirty="0">
              <a:solidFill>
                <a:srgbClr val="FFFF00"/>
              </a:solidFill>
              <a:latin typeface="Britannic Bold" panose="020B0903060703020204" pitchFamily="34" charset="0"/>
            </a:endParaRPr>
          </a:p>
          <a:p>
            <a:pPr lvl="0" fontAlgn="auto">
              <a:spcBef>
                <a:spcPts val="0"/>
              </a:spcBef>
              <a:spcAft>
                <a:spcPts val="0"/>
              </a:spcAft>
              <a:defRPr/>
            </a:pPr>
            <a:r>
              <a:rPr lang="en-US" altLang="ja-JP" sz="1400" dirty="0">
                <a:solidFill>
                  <a:prstClr val="black">
                    <a:lumMod val="50000"/>
                    <a:lumOff val="50000"/>
                  </a:prstClr>
                </a:solidFill>
                <a:latin typeface="Britannic Bold" panose="020B0903060703020204" pitchFamily="34" charset="0"/>
              </a:rPr>
              <a:t>World Population Prospects</a:t>
            </a:r>
            <a:r>
              <a:rPr lang="ja-JP" altLang="en-US" sz="1400" dirty="0">
                <a:solidFill>
                  <a:prstClr val="black">
                    <a:lumMod val="50000"/>
                    <a:lumOff val="50000"/>
                  </a:prstClr>
                </a:solidFill>
                <a:latin typeface="Britannic Bold" panose="020B0903060703020204" pitchFamily="34" charset="0"/>
              </a:rPr>
              <a:t>（国連世界人口推計）による</a:t>
            </a: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tLang="ja-JP" sz="3600" dirty="0">
              <a:solidFill>
                <a:srgbClr val="FFC000"/>
              </a:solidFill>
            </a:endParaRPr>
          </a:p>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en-US" altLang="ja-JP" sz="3600" dirty="0">
                <a:latin typeface="Britannic Bold" panose="020B0903060703020204" pitchFamily="34" charset="0"/>
              </a:rPr>
              <a:t>77</a:t>
            </a:r>
            <a:r>
              <a:rPr lang="ja-JP" altLang="en-US" sz="3600" dirty="0">
                <a:latin typeface="Britannic Bold" panose="020B0903060703020204" pitchFamily="34" charset="0"/>
              </a:rPr>
              <a:t>億人</a:t>
            </a:r>
            <a:endParaRPr lang="ja-JP" altLang="en-US" sz="3600" dirty="0"/>
          </a:p>
          <a:p>
            <a:pPr fontAlgn="auto">
              <a:spcBef>
                <a:spcPts val="0"/>
              </a:spcBef>
              <a:spcAft>
                <a:spcPts val="0"/>
              </a:spcAft>
              <a:defRPr/>
            </a:pPr>
            <a:endParaRPr lang="ja-JP" altLang="en-US" sz="3200" dirty="0"/>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en-US" altLang="ja-JP" sz="3600" dirty="0">
                <a:latin typeface="Britannic Bold" panose="020B0903060703020204" pitchFamily="34" charset="0"/>
              </a:rPr>
              <a:t>66</a:t>
            </a:r>
            <a:r>
              <a:rPr lang="ja-JP" altLang="en-US" sz="3600" dirty="0">
                <a:latin typeface="Britannic Bold" panose="020B0903060703020204" pitchFamily="34" charset="0"/>
              </a:rPr>
              <a:t>億人</a:t>
            </a:r>
            <a:endParaRPr lang="ja-JP" altLang="en-US" sz="3600" dirty="0"/>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en-US" altLang="ja-JP" sz="3600" dirty="0">
                <a:latin typeface="Britannic Bold" panose="020B0903060703020204" pitchFamily="34" charset="0"/>
              </a:rPr>
              <a:t>88</a:t>
            </a:r>
            <a:r>
              <a:rPr lang="ja-JP" altLang="en-US" sz="3600" dirty="0">
                <a:latin typeface="Britannic Bold" panose="020B0903060703020204" pitchFamily="34" charset="0"/>
              </a:rPr>
              <a:t>億人</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第１問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Tree>
    <p:extLst>
      <p:ext uri="{BB962C8B-B14F-4D97-AF65-F5344CB8AC3E}">
        <p14:creationId xmlns:p14="http://schemas.microsoft.com/office/powerpoint/2010/main" val="2680287033"/>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p:cTn id="22"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2" end="2"/>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p:cTn id="27"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28"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3" end="3"/>
                                            </p:txEl>
                                          </p:spTgt>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calcmode="lin" valueType="num">
                                      <p:cBhvr>
                                        <p:cTn id="32" dur="1000" fill="hold"/>
                                        <p:tgtEl>
                                          <p:spTgt spid="4">
                                            <p:txEl>
                                              <p:pRg st="5" end="5"/>
                                            </p:txEl>
                                          </p:spTgt>
                                        </p:tgtEl>
                                        <p:attrNameLst>
                                          <p:attrName>ppt_w</p:attrName>
                                        </p:attrNameLst>
                                      </p:cBhvr>
                                      <p:tavLst>
                                        <p:tav tm="0">
                                          <p:val>
                                            <p:strVal val="#ppt_w+.3"/>
                                          </p:val>
                                        </p:tav>
                                        <p:tav tm="100000">
                                          <p:val>
                                            <p:strVal val="#ppt_w"/>
                                          </p:val>
                                        </p:tav>
                                      </p:tavLst>
                                    </p:anim>
                                    <p:anim calcmode="lin" valueType="num">
                                      <p:cBhvr>
                                        <p:cTn id="33" dur="1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34" dur="1000"/>
                                        <p:tgtEl>
                                          <p:spTgt spid="4">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fade">
                                      <p:cBhvr>
                                        <p:cTn id="39" dur="10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animEffect transition="in" filter="fade">
                                      <p:cBhvr>
                                        <p:cTn id="44" dur="500"/>
                                        <p:tgtEl>
                                          <p:spTgt spid="6">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Effect transition="in" filter="fade">
                                      <p:cBhvr>
                                        <p:cTn id="49" dur="500"/>
                                        <p:tgtEl>
                                          <p:spTgt spid="9">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mph" presetSubtype="2" repeatCount="10000" fill="hold" nodeType="clickEffect">
                                  <p:stCondLst>
                                    <p:cond delay="0"/>
                                  </p:stCondLst>
                                  <p:childTnLst>
                                    <p:animClr clrSpc="rgb" dir="cw">
                                      <p:cBhvr>
                                        <p:cTn id="53" dur="500" fill="hold"/>
                                        <p:tgtEl>
                                          <p:spTgt spid="6"/>
                                        </p:tgtEl>
                                        <p:attrNameLst>
                                          <p:attrName>fillcolor</p:attrName>
                                        </p:attrNameLst>
                                      </p:cBhvr>
                                      <p:to>
                                        <a:srgbClr val="FF9900"/>
                                      </p:to>
                                    </p:animClr>
                                    <p:set>
                                      <p:cBhvr>
                                        <p:cTn id="54" dur="500" fill="hold"/>
                                        <p:tgtEl>
                                          <p:spTgt spid="6"/>
                                        </p:tgtEl>
                                        <p:attrNameLst>
                                          <p:attrName>fill.type</p:attrName>
                                        </p:attrNameLst>
                                      </p:cBhvr>
                                      <p:to>
                                        <p:strVal val="solid"/>
                                      </p:to>
                                    </p:set>
                                    <p:set>
                                      <p:cBhvr>
                                        <p:cTn id="55" dur="500" fill="hold"/>
                                        <p:tgtEl>
                                          <p:spTgt spid="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00B050"/>
                </a:solidFill>
              </a:rPr>
              <a:t>世界人口はこの７０年で</a:t>
            </a:r>
            <a:r>
              <a:rPr lang="ja-JP" altLang="en-US" sz="3600" dirty="0">
                <a:solidFill>
                  <a:srgbClr val="FF0000"/>
                </a:solidFill>
              </a:rPr>
              <a:t>約３倍</a:t>
            </a:r>
            <a:r>
              <a:rPr lang="ja-JP" altLang="en-US" sz="3600" dirty="0">
                <a:solidFill>
                  <a:srgbClr val="00B050"/>
                </a:solidFill>
              </a:rPr>
              <a:t>に</a:t>
            </a:r>
            <a:endParaRPr lang="en-US" altLang="ja-JP" sz="2400" dirty="0">
              <a:solidFill>
                <a:srgbClr val="00B050"/>
              </a:solidFill>
            </a:endParaRPr>
          </a:p>
          <a:p>
            <a:pPr fontAlgn="auto">
              <a:spcBef>
                <a:spcPts val="0"/>
              </a:spcBef>
              <a:spcAft>
                <a:spcPts val="0"/>
              </a:spcAft>
              <a:defRPr/>
            </a:pPr>
            <a:endParaRPr lang="en-US" altLang="ja-JP" dirty="0">
              <a:solidFill>
                <a:srgbClr val="FF0000"/>
              </a:solidFill>
            </a:endParaRPr>
          </a:p>
          <a:p>
            <a:pPr fontAlgn="auto">
              <a:spcBef>
                <a:spcPts val="0"/>
              </a:spcBef>
              <a:spcAft>
                <a:spcPts val="0"/>
              </a:spcAft>
              <a:defRPr/>
            </a:pPr>
            <a:r>
              <a:rPr lang="ja-JP" altLang="en-US" sz="3000" dirty="0"/>
              <a:t>１９５０年時点では、世界人口は約</a:t>
            </a:r>
            <a:r>
              <a:rPr lang="en-US" altLang="ja-JP" sz="3000" dirty="0"/>
              <a:t>25</a:t>
            </a:r>
            <a:r>
              <a:rPr lang="ja-JP" altLang="en-US" sz="3000" dirty="0"/>
              <a:t>億人でした。</a:t>
            </a:r>
            <a:endParaRPr lang="en-US" altLang="ja-JP" sz="3000" dirty="0"/>
          </a:p>
          <a:p>
            <a:pPr fontAlgn="auto">
              <a:spcBef>
                <a:spcPts val="0"/>
              </a:spcBef>
              <a:spcAft>
                <a:spcPts val="0"/>
              </a:spcAft>
              <a:defRPr/>
            </a:pPr>
            <a:r>
              <a:rPr lang="ja-JP" altLang="en-US" sz="3000" dirty="0"/>
              <a:t>１９９０年には、約２倍の約５３億人に</a:t>
            </a:r>
            <a:endParaRPr lang="en-US" altLang="ja-JP" sz="3000" dirty="0"/>
          </a:p>
          <a:p>
            <a:pPr fontAlgn="auto">
              <a:spcBef>
                <a:spcPts val="0"/>
              </a:spcBef>
              <a:spcAft>
                <a:spcPts val="0"/>
              </a:spcAft>
              <a:defRPr/>
            </a:pPr>
            <a:r>
              <a:rPr lang="ja-JP" altLang="en-US" sz="3000" dirty="0"/>
              <a:t>達しました。</a:t>
            </a:r>
            <a:endParaRPr lang="en-US" altLang="ja-JP" sz="3000" dirty="0"/>
          </a:p>
          <a:p>
            <a:pPr lvl="0" fontAlgn="auto">
              <a:spcBef>
                <a:spcPts val="0"/>
              </a:spcBef>
              <a:spcAft>
                <a:spcPts val="0"/>
              </a:spcAft>
              <a:defRPr/>
            </a:pPr>
            <a:endParaRPr lang="en-US" altLang="ja-JP" sz="1400" dirty="0">
              <a:solidFill>
                <a:prstClr val="black">
                  <a:lumMod val="50000"/>
                  <a:lumOff val="50000"/>
                </a:prstClr>
              </a:solidFill>
              <a:latin typeface="Britannic Bold" panose="020B0903060703020204" pitchFamily="34" charset="0"/>
            </a:endParaRPr>
          </a:p>
          <a:p>
            <a:pPr lvl="0" fontAlgn="auto">
              <a:spcBef>
                <a:spcPts val="0"/>
              </a:spcBef>
              <a:spcAft>
                <a:spcPts val="0"/>
              </a:spcAft>
              <a:defRPr/>
            </a:pPr>
            <a:r>
              <a:rPr lang="en-US" altLang="ja-JP" sz="1400" dirty="0">
                <a:solidFill>
                  <a:prstClr val="black">
                    <a:lumMod val="50000"/>
                    <a:lumOff val="50000"/>
                  </a:prstClr>
                </a:solidFill>
                <a:latin typeface="Britannic Bold" panose="020B0903060703020204" pitchFamily="34" charset="0"/>
              </a:rPr>
              <a:t>World Population Prospects</a:t>
            </a:r>
            <a:r>
              <a:rPr lang="ja-JP" altLang="en-US" sz="1400" dirty="0">
                <a:solidFill>
                  <a:prstClr val="black">
                    <a:lumMod val="50000"/>
                    <a:lumOff val="50000"/>
                  </a:prstClr>
                </a:solidFill>
                <a:latin typeface="Britannic Bold" panose="020B0903060703020204" pitchFamily="34" charset="0"/>
              </a:rPr>
              <a:t>（国連世界人口推計）による</a:t>
            </a:r>
          </a:p>
        </p:txBody>
      </p:sp>
    </p:spTree>
    <p:extLst>
      <p:ext uri="{BB962C8B-B14F-4D97-AF65-F5344CB8AC3E}">
        <p14:creationId xmlns:p14="http://schemas.microsoft.com/office/powerpoint/2010/main" val="100166693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50000"/>
              </a:schemeClr>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六角形 3"/>
          <p:cNvSpPr/>
          <p:nvPr/>
        </p:nvSpPr>
        <p:spPr>
          <a:xfrm>
            <a:off x="251520" y="267494"/>
            <a:ext cx="4176462" cy="4608512"/>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auto">
              <a:spcBef>
                <a:spcPts val="0"/>
              </a:spcBef>
              <a:spcAft>
                <a:spcPts val="0"/>
              </a:spcAft>
              <a:defRPr/>
            </a:pPr>
            <a:r>
              <a:rPr lang="ja-JP" altLang="en-US" sz="3400" dirty="0">
                <a:solidFill>
                  <a:prstClr val="white"/>
                </a:solidFill>
                <a:latin typeface="Britannic Bold" panose="020B0903060703020204" pitchFamily="34" charset="0"/>
              </a:rPr>
              <a:t>人口が最多の国は中国です。</a:t>
            </a:r>
            <a:endParaRPr lang="en-US" altLang="ja-JP" sz="3400" dirty="0">
              <a:solidFill>
                <a:prstClr val="white"/>
              </a:solidFill>
              <a:latin typeface="Britannic Bold" panose="020B0903060703020204" pitchFamily="34" charset="0"/>
            </a:endParaRPr>
          </a:p>
          <a:p>
            <a:pPr lvl="0" fontAlgn="auto">
              <a:spcBef>
                <a:spcPts val="0"/>
              </a:spcBef>
              <a:spcAft>
                <a:spcPts val="0"/>
              </a:spcAft>
              <a:defRPr/>
            </a:pPr>
            <a:r>
              <a:rPr lang="ja-JP" altLang="en-US" sz="3400" dirty="0">
                <a:solidFill>
                  <a:prstClr val="white"/>
                </a:solidFill>
                <a:latin typeface="Britannic Bold" panose="020B0903060703020204" pitchFamily="34" charset="0"/>
              </a:rPr>
              <a:t>では、人口が最も少ない国はどこでしょう。</a:t>
            </a:r>
            <a:endParaRPr lang="en-US" altLang="ja-JP" sz="3400" dirty="0">
              <a:solidFill>
                <a:prstClr val="white"/>
              </a:solidFill>
              <a:latin typeface="Britannic Bold" panose="020B0903060703020204" pitchFamily="34" charset="0"/>
            </a:endParaRPr>
          </a:p>
          <a:p>
            <a:pPr lvl="0" fontAlgn="auto">
              <a:spcBef>
                <a:spcPts val="0"/>
              </a:spcBef>
              <a:spcAft>
                <a:spcPts val="0"/>
              </a:spcAft>
              <a:defRPr/>
            </a:pPr>
            <a:endParaRPr lang="en-US" altLang="ja-JP" dirty="0">
              <a:solidFill>
                <a:srgbClr val="FFFF00"/>
              </a:solidFill>
              <a:latin typeface="Britannic Bold" panose="020B0903060703020204" pitchFamily="34" charset="0"/>
            </a:endParaRPr>
          </a:p>
          <a:p>
            <a:pPr lvl="0" fontAlgn="auto">
              <a:spcBef>
                <a:spcPts val="0"/>
              </a:spcBef>
              <a:spcAft>
                <a:spcPts val="0"/>
              </a:spcAft>
              <a:defRPr/>
            </a:pPr>
            <a:r>
              <a:rPr lang="en-US" altLang="ja-JP" sz="2200" dirty="0">
                <a:solidFill>
                  <a:srgbClr val="FFFF00"/>
                </a:solidFill>
                <a:latin typeface="Britannic Bold" panose="020B0903060703020204" pitchFamily="34" charset="0"/>
              </a:rPr>
              <a:t>【</a:t>
            </a:r>
            <a:r>
              <a:rPr lang="ja-JP" altLang="en-US" sz="2200" dirty="0">
                <a:solidFill>
                  <a:srgbClr val="FFFF00"/>
                </a:solidFill>
                <a:latin typeface="Britannic Bold" panose="020B0903060703020204" pitchFamily="34" charset="0"/>
              </a:rPr>
              <a:t>ヒント</a:t>
            </a:r>
            <a:r>
              <a:rPr lang="en-US" altLang="ja-JP" sz="2200" dirty="0">
                <a:solidFill>
                  <a:srgbClr val="FFFF00"/>
                </a:solidFill>
                <a:latin typeface="Britannic Bold" panose="020B0903060703020204" pitchFamily="34" charset="0"/>
              </a:rPr>
              <a:t>】</a:t>
            </a:r>
          </a:p>
          <a:p>
            <a:pPr lvl="0" fontAlgn="auto">
              <a:spcBef>
                <a:spcPts val="0"/>
              </a:spcBef>
              <a:spcAft>
                <a:spcPts val="0"/>
              </a:spcAft>
              <a:defRPr/>
            </a:pPr>
            <a:r>
              <a:rPr lang="ja-JP" altLang="en-US" sz="2200" dirty="0">
                <a:solidFill>
                  <a:srgbClr val="FFFF00"/>
                </a:solidFill>
                <a:latin typeface="Britannic Bold" panose="020B0903060703020204" pitchFamily="34" charset="0"/>
              </a:rPr>
              <a:t>とても小さい国です。</a:t>
            </a:r>
            <a:endParaRPr lang="en-US" altLang="ja-JP" sz="2200" dirty="0">
              <a:solidFill>
                <a:srgbClr val="FFFF00"/>
              </a:solidFill>
              <a:latin typeface="Britannic Bold" panose="020B0903060703020204" pitchFamily="34" charset="0"/>
            </a:endParaRPr>
          </a:p>
        </p:txBody>
      </p:sp>
      <p:sp>
        <p:nvSpPr>
          <p:cNvPr id="6" name="六角形 5"/>
          <p:cNvSpPr/>
          <p:nvPr/>
        </p:nvSpPr>
        <p:spPr>
          <a:xfrm>
            <a:off x="4642088" y="2936879"/>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ltLang="ja-JP" sz="3600" dirty="0">
              <a:solidFill>
                <a:srgbClr val="FFC000"/>
              </a:solidFill>
            </a:endParaRPr>
          </a:p>
          <a:p>
            <a:pPr fontAlgn="auto">
              <a:spcBef>
                <a:spcPts val="0"/>
              </a:spcBef>
              <a:spcAft>
                <a:spcPts val="0"/>
              </a:spcAft>
              <a:defRPr/>
            </a:pPr>
            <a:r>
              <a:rPr lang="en-US" altLang="ja-JP" sz="3600" dirty="0">
                <a:solidFill>
                  <a:srgbClr val="FFC000"/>
                </a:solidFill>
                <a:latin typeface="Britannic Bold" panose="020B0903060703020204" pitchFamily="34" charset="0"/>
              </a:rPr>
              <a:t>B. </a:t>
            </a:r>
            <a:r>
              <a:rPr lang="ja-JP" altLang="en-US" sz="3600" dirty="0">
                <a:latin typeface="Britannic Bold" panose="020B0903060703020204" pitchFamily="34" charset="0"/>
              </a:rPr>
              <a:t>バチカン</a:t>
            </a:r>
            <a:endParaRPr lang="ja-JP" altLang="en-US" sz="3600" dirty="0"/>
          </a:p>
          <a:p>
            <a:pPr fontAlgn="auto">
              <a:spcBef>
                <a:spcPts val="0"/>
              </a:spcBef>
              <a:spcAft>
                <a:spcPts val="0"/>
              </a:spcAft>
              <a:defRPr/>
            </a:pPr>
            <a:endParaRPr lang="ja-JP" altLang="en-US" sz="3200" dirty="0"/>
          </a:p>
        </p:txBody>
      </p:sp>
      <p:sp>
        <p:nvSpPr>
          <p:cNvPr id="8" name="六角形 7"/>
          <p:cNvSpPr/>
          <p:nvPr/>
        </p:nvSpPr>
        <p:spPr>
          <a:xfrm>
            <a:off x="4644008" y="1861378"/>
            <a:ext cx="4062944"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A. </a:t>
            </a:r>
            <a:r>
              <a:rPr lang="ja-JP" altLang="en-US" sz="3600" dirty="0">
                <a:latin typeface="Britannic Bold" panose="020B0903060703020204" pitchFamily="34" charset="0"/>
              </a:rPr>
              <a:t>シンガポール</a:t>
            </a:r>
            <a:endParaRPr lang="ja-JP" altLang="en-US" sz="3600" dirty="0"/>
          </a:p>
        </p:txBody>
      </p:sp>
      <p:sp>
        <p:nvSpPr>
          <p:cNvPr id="9" name="六角形 8"/>
          <p:cNvSpPr/>
          <p:nvPr/>
        </p:nvSpPr>
        <p:spPr>
          <a:xfrm>
            <a:off x="4644008" y="4012381"/>
            <a:ext cx="4056032" cy="71913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altLang="ja-JP" sz="3600" dirty="0">
                <a:solidFill>
                  <a:srgbClr val="FFC000"/>
                </a:solidFill>
                <a:latin typeface="Britannic Bold" panose="020B0903060703020204" pitchFamily="34" charset="0"/>
              </a:rPr>
              <a:t>C. </a:t>
            </a:r>
            <a:r>
              <a:rPr lang="ja-JP" altLang="en-US" sz="3600" dirty="0">
                <a:latin typeface="Britannic Bold" panose="020B0903060703020204" pitchFamily="34" charset="0"/>
              </a:rPr>
              <a:t>パラオ</a:t>
            </a:r>
          </a:p>
        </p:txBody>
      </p:sp>
      <p:sp>
        <p:nvSpPr>
          <p:cNvPr id="11" name="六角形 10">
            <a:extLst>
              <a:ext uri="{FF2B5EF4-FFF2-40B4-BE49-F238E27FC236}">
                <a16:creationId xmlns:a16="http://schemas.microsoft.com/office/drawing/2014/main" id="{6027F26F-E94B-491D-8B9E-B236B95D9709}"/>
              </a:ext>
            </a:extLst>
          </p:cNvPr>
          <p:cNvSpPr/>
          <p:nvPr/>
        </p:nvSpPr>
        <p:spPr>
          <a:xfrm>
            <a:off x="4644008" y="1230646"/>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ja-JP" altLang="en-US" sz="2400" dirty="0">
                <a:solidFill>
                  <a:prstClr val="white"/>
                </a:solidFill>
                <a:latin typeface="Britannic Bold" panose="020B0903060703020204" pitchFamily="34" charset="0"/>
              </a:rPr>
              <a:t>第２問</a:t>
            </a:r>
            <a:endParaRPr lang="en-US" altLang="ja-JP" sz="2400" dirty="0">
              <a:solidFill>
                <a:prstClr val="white"/>
              </a:solidFill>
              <a:latin typeface="Britannic Bold" panose="020B0903060703020204" pitchFamily="34" charset="0"/>
            </a:endParaRPr>
          </a:p>
        </p:txBody>
      </p:sp>
      <p:pic>
        <p:nvPicPr>
          <p:cNvPr id="12" name="図 11" descr="食品, 持つ, テーブル, ホワイト が含まれている画像&#10;&#10;自動的に生成された説明">
            <a:extLst>
              <a:ext uri="{FF2B5EF4-FFF2-40B4-BE49-F238E27FC236}">
                <a16:creationId xmlns:a16="http://schemas.microsoft.com/office/drawing/2014/main" id="{E5E35ED4-AF4C-48A3-8B70-494E1A5DFD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6210" y="171286"/>
            <a:ext cx="1511910" cy="1511910"/>
          </a:xfrm>
          <a:prstGeom prst="rect">
            <a:avLst/>
          </a:prstGeom>
        </p:spPr>
      </p:pic>
      <p:sp>
        <p:nvSpPr>
          <p:cNvPr id="13" name="六角形 12">
            <a:extLst>
              <a:ext uri="{FF2B5EF4-FFF2-40B4-BE49-F238E27FC236}">
                <a16:creationId xmlns:a16="http://schemas.microsoft.com/office/drawing/2014/main" id="{D51DB032-AA35-4855-9B11-47D4388DD970}"/>
              </a:ext>
            </a:extLst>
          </p:cNvPr>
          <p:cNvSpPr/>
          <p:nvPr/>
        </p:nvSpPr>
        <p:spPr>
          <a:xfrm>
            <a:off x="4644008" y="599914"/>
            <a:ext cx="2232244" cy="45094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defRPr/>
            </a:pPr>
            <a:r>
              <a:rPr lang="en-US" altLang="ja-JP" sz="2400" dirty="0">
                <a:solidFill>
                  <a:srgbClr val="00B0F0"/>
                </a:solidFill>
                <a:latin typeface="Britannic Bold" panose="020B0903060703020204" pitchFamily="34" charset="0"/>
              </a:rPr>
              <a:t>A</a:t>
            </a:r>
            <a:r>
              <a:rPr lang="en-US" altLang="ja-JP" sz="2400" dirty="0">
                <a:solidFill>
                  <a:schemeClr val="accent2">
                    <a:lumMod val="75000"/>
                  </a:schemeClr>
                </a:solidFill>
                <a:latin typeface="Britannic Bold" panose="020B0903060703020204" pitchFamily="34" charset="0"/>
              </a:rPr>
              <a:t>B</a:t>
            </a:r>
            <a:r>
              <a:rPr lang="en-US" altLang="ja-JP" sz="2400" dirty="0">
                <a:solidFill>
                  <a:srgbClr val="00B050"/>
                </a:solidFill>
                <a:latin typeface="Britannic Bold" panose="020B0903060703020204" pitchFamily="34" charset="0"/>
              </a:rPr>
              <a:t>C</a:t>
            </a:r>
            <a:r>
              <a:rPr lang="en-US" altLang="ja-JP" sz="2400" dirty="0">
                <a:solidFill>
                  <a:prstClr val="white"/>
                </a:solidFill>
                <a:latin typeface="Britannic Bold" panose="020B0903060703020204" pitchFamily="34" charset="0"/>
              </a:rPr>
              <a:t> QUIZ</a:t>
            </a:r>
          </a:p>
        </p:txBody>
      </p:sp>
    </p:spTree>
    <p:extLst>
      <p:ext uri="{BB962C8B-B14F-4D97-AF65-F5344CB8AC3E}">
        <p14:creationId xmlns:p14="http://schemas.microsoft.com/office/powerpoint/2010/main" val="3318005083"/>
      </p:ext>
    </p:extLst>
  </p:cSld>
  <p:clrMapOvr>
    <a:masterClrMapping/>
  </p:clrMapOvr>
  <p:transition advClick="0">
    <p:sndAc>
      <p:stSnd>
        <p:snd r:embed="rId3" name="q-to-a-1min-30sec.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
                                            <p:txEl>
                                              <p:pRg st="0" end="0"/>
                                            </p:txEl>
                                          </p:spTgt>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 calcmode="lin" valueType="num">
                                      <p:cBhvr>
                                        <p:cTn id="12" dur="1000" fill="hold"/>
                                        <p:tgtEl>
                                          <p:spTgt spid="13">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3">
                                            <p:txEl>
                                              <p:pRg st="0" end="0"/>
                                            </p:txEl>
                                          </p:spTgt>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p:cTn id="1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4">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4">
                                            <p:txEl>
                                              <p:pRg st="1" end="1"/>
                                            </p:txEl>
                                          </p:spTgt>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p:cTn id="27"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28"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29" dur="1000"/>
                                        <p:tgtEl>
                                          <p:spTgt spid="4">
                                            <p:txEl>
                                              <p:pRg st="3" end="3"/>
                                            </p:txEl>
                                          </p:spTgt>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p:cTn id="32" dur="1000" fill="hold"/>
                                        <p:tgtEl>
                                          <p:spTgt spid="4">
                                            <p:txEl>
                                              <p:pRg st="4" end="4"/>
                                            </p:txEl>
                                          </p:spTgt>
                                        </p:tgtEl>
                                        <p:attrNameLst>
                                          <p:attrName>ppt_w</p:attrName>
                                        </p:attrNameLst>
                                      </p:cBhvr>
                                      <p:tavLst>
                                        <p:tav tm="0">
                                          <p:val>
                                            <p:strVal val="#ppt_w+.3"/>
                                          </p:val>
                                        </p:tav>
                                        <p:tav tm="100000">
                                          <p:val>
                                            <p:strVal val="#ppt_w"/>
                                          </p:val>
                                        </p:tav>
                                      </p:tavLst>
                                    </p:anim>
                                    <p:anim calcmode="lin" valueType="num">
                                      <p:cBhvr>
                                        <p:cTn id="33"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34" dur="1000"/>
                                        <p:tgtEl>
                                          <p:spTgt spid="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fade">
                                      <p:cBhvr>
                                        <p:cTn id="39" dur="1000"/>
                                        <p:tgtEl>
                                          <p:spTgt spid="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animEffect transition="in" filter="fade">
                                      <p:cBhvr>
                                        <p:cTn id="44" dur="500"/>
                                        <p:tgtEl>
                                          <p:spTgt spid="6">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Effect transition="in" filter="fade">
                                      <p:cBhvr>
                                        <p:cTn id="49" dur="500"/>
                                        <p:tgtEl>
                                          <p:spTgt spid="9">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mph" presetSubtype="2" repeatCount="10000" fill="hold" nodeType="clickEffect">
                                  <p:stCondLst>
                                    <p:cond delay="0"/>
                                  </p:stCondLst>
                                  <p:childTnLst>
                                    <p:animClr clrSpc="rgb" dir="cw">
                                      <p:cBhvr>
                                        <p:cTn id="53" dur="500" fill="hold"/>
                                        <p:tgtEl>
                                          <p:spTgt spid="6"/>
                                        </p:tgtEl>
                                        <p:attrNameLst>
                                          <p:attrName>fillcolor</p:attrName>
                                        </p:attrNameLst>
                                      </p:cBhvr>
                                      <p:to>
                                        <a:srgbClr val="FF9900"/>
                                      </p:to>
                                    </p:animClr>
                                    <p:set>
                                      <p:cBhvr>
                                        <p:cTn id="54" dur="500" fill="hold"/>
                                        <p:tgtEl>
                                          <p:spTgt spid="6"/>
                                        </p:tgtEl>
                                        <p:attrNameLst>
                                          <p:attrName>fill.type</p:attrName>
                                        </p:attrNameLst>
                                      </p:cBhvr>
                                      <p:to>
                                        <p:strVal val="solid"/>
                                      </p:to>
                                    </p:set>
                                    <p:set>
                                      <p:cBhvr>
                                        <p:cTn id="55" dur="500" fill="hold"/>
                                        <p:tgtEl>
                                          <p:spTgt spid="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abc-correct-audiostock_5878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3600" dirty="0">
                <a:solidFill>
                  <a:srgbClr val="00B050"/>
                </a:solidFill>
              </a:rPr>
              <a:t>バチカン市国</a:t>
            </a:r>
            <a:endParaRPr lang="en-US" altLang="ja-JP" sz="2400" dirty="0">
              <a:solidFill>
                <a:srgbClr val="00B050"/>
              </a:solidFill>
            </a:endParaRPr>
          </a:p>
          <a:p>
            <a:pPr fontAlgn="auto">
              <a:spcBef>
                <a:spcPts val="0"/>
              </a:spcBef>
              <a:spcAft>
                <a:spcPts val="0"/>
              </a:spcAft>
              <a:defRPr/>
            </a:pPr>
            <a:endParaRPr lang="en-US" altLang="ja-JP" sz="1400" dirty="0">
              <a:solidFill>
                <a:srgbClr val="FF0000"/>
              </a:solidFill>
            </a:endParaRPr>
          </a:p>
          <a:p>
            <a:pPr fontAlgn="auto">
              <a:spcBef>
                <a:spcPts val="0"/>
              </a:spcBef>
              <a:spcAft>
                <a:spcPts val="0"/>
              </a:spcAft>
              <a:defRPr/>
            </a:pPr>
            <a:r>
              <a:rPr lang="ja-JP" altLang="en-US" sz="3200" dirty="0"/>
              <a:t>イタリアの首都ローマの中にある世界最小国家「バチカン市国」の人口は、なんと約</a:t>
            </a:r>
            <a:r>
              <a:rPr lang="en-US" altLang="ja-JP" sz="3200" dirty="0"/>
              <a:t>800</a:t>
            </a:r>
            <a:r>
              <a:rPr lang="ja-JP" altLang="en-US" sz="3200" dirty="0"/>
              <a:t>人。</a:t>
            </a:r>
            <a:endParaRPr lang="en-US" altLang="ja-JP" sz="3200" dirty="0"/>
          </a:p>
          <a:p>
            <a:pPr fontAlgn="auto">
              <a:spcBef>
                <a:spcPts val="0"/>
              </a:spcBef>
              <a:spcAft>
                <a:spcPts val="0"/>
              </a:spcAft>
              <a:defRPr/>
            </a:pPr>
            <a:r>
              <a:rPr lang="ja-JP" altLang="en-US" sz="3200" dirty="0"/>
              <a:t>その半分以上が世界中から集まった聖職者たちだという。</a:t>
            </a:r>
            <a:endParaRPr lang="en-US" altLang="ja-JP" sz="3200" dirty="0">
              <a:solidFill>
                <a:prstClr val="black">
                  <a:lumMod val="50000"/>
                  <a:lumOff val="50000"/>
                </a:prstClr>
              </a:solidFill>
              <a:latin typeface="Britannic Bold" panose="020B0903060703020204" pitchFamily="34" charset="0"/>
            </a:endParaRPr>
          </a:p>
          <a:p>
            <a:pPr lvl="0" fontAlgn="auto">
              <a:spcBef>
                <a:spcPts val="0"/>
              </a:spcBef>
              <a:spcAft>
                <a:spcPts val="0"/>
              </a:spcAft>
              <a:defRPr/>
            </a:pPr>
            <a:endParaRPr lang="en-US" altLang="ja-JP" sz="1400" dirty="0">
              <a:solidFill>
                <a:prstClr val="black">
                  <a:lumMod val="50000"/>
                  <a:lumOff val="50000"/>
                </a:prstClr>
              </a:solidFill>
              <a:latin typeface="Britannic Bold" panose="020B0903060703020204" pitchFamily="34" charset="0"/>
            </a:endParaRPr>
          </a:p>
          <a:p>
            <a:pPr lvl="0" fontAlgn="auto">
              <a:spcBef>
                <a:spcPts val="0"/>
              </a:spcBef>
              <a:spcAft>
                <a:spcPts val="0"/>
              </a:spcAft>
              <a:defRPr/>
            </a:pPr>
            <a:r>
              <a:rPr lang="ja-JP" altLang="en-US" sz="1400" dirty="0">
                <a:solidFill>
                  <a:prstClr val="black">
                    <a:lumMod val="50000"/>
                    <a:lumOff val="50000"/>
                  </a:prstClr>
                </a:solidFill>
                <a:latin typeface="Britannic Bold" panose="020B0903060703020204" pitchFamily="34" charset="0"/>
              </a:rPr>
              <a:t>キッズ外務省＜</a:t>
            </a:r>
            <a:r>
              <a:rPr lang="en-US" altLang="ja-JP" sz="1400" dirty="0">
                <a:solidFill>
                  <a:prstClr val="black">
                    <a:lumMod val="50000"/>
                    <a:lumOff val="50000"/>
                  </a:prstClr>
                </a:solidFill>
                <a:latin typeface="Britannic Bold" panose="020B0903060703020204" pitchFamily="34" charset="0"/>
                <a:hlinkClick r:id="rId2"/>
              </a:rPr>
              <a:t>https://www.mofa.go.jp/mofaj/kids/index.html</a:t>
            </a:r>
            <a:r>
              <a:rPr lang="ja-JP" altLang="en-US" sz="1400" dirty="0">
                <a:solidFill>
                  <a:prstClr val="black">
                    <a:lumMod val="50000"/>
                    <a:lumOff val="50000"/>
                  </a:prstClr>
                </a:solidFill>
                <a:latin typeface="Britannic Bold" panose="020B0903060703020204" pitchFamily="34" charset="0"/>
              </a:rPr>
              <a:t>＞</a:t>
            </a:r>
            <a:endParaRPr lang="en-US" altLang="ja-JP" sz="1400" dirty="0">
              <a:solidFill>
                <a:prstClr val="black">
                  <a:lumMod val="50000"/>
                  <a:lumOff val="50000"/>
                </a:prstClr>
              </a:solidFill>
              <a:latin typeface="Britannic Bold" panose="020B0903060703020204" pitchFamily="34" charset="0"/>
            </a:endParaRPr>
          </a:p>
          <a:p>
            <a:pPr lvl="0" fontAlgn="auto">
              <a:spcBef>
                <a:spcPts val="0"/>
              </a:spcBef>
              <a:spcAft>
                <a:spcPts val="0"/>
              </a:spcAft>
              <a:defRPr/>
            </a:pPr>
            <a:r>
              <a:rPr lang="ja-JP" altLang="en-US" sz="1400" dirty="0">
                <a:solidFill>
                  <a:prstClr val="black">
                    <a:lumMod val="50000"/>
                    <a:lumOff val="50000"/>
                  </a:prstClr>
                </a:solidFill>
                <a:latin typeface="Britannic Bold" panose="020B0903060703020204" pitchFamily="34" charset="0"/>
              </a:rPr>
              <a:t>世界いろいろ雑学ランキングによる</a:t>
            </a:r>
          </a:p>
        </p:txBody>
      </p:sp>
    </p:spTree>
    <p:extLst>
      <p:ext uri="{BB962C8B-B14F-4D97-AF65-F5344CB8AC3E}">
        <p14:creationId xmlns:p14="http://schemas.microsoft.com/office/powerpoint/2010/main" val="285440572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B0F0"/>
            </a:gs>
            <a:gs pos="0">
              <a:schemeClr val="bg2">
                <a:lumMod val="60000"/>
                <a:lumOff val="40000"/>
              </a:schemeClr>
            </a:gs>
            <a:gs pos="100000">
              <a:schemeClr val="bg2">
                <a:shade val="30000"/>
                <a:satMod val="20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六角形 2"/>
          <p:cNvSpPr/>
          <p:nvPr/>
        </p:nvSpPr>
        <p:spPr>
          <a:xfrm>
            <a:off x="504031" y="411336"/>
            <a:ext cx="8135937" cy="4320828"/>
          </a:xfrm>
          <a:prstGeom prst="hexagon">
            <a:avLst>
              <a:gd name="adj" fmla="val 0"/>
              <a:gd name="vf" fmla="val 115470"/>
            </a:avLst>
          </a:prstGeom>
          <a:solidFill>
            <a:schemeClr val="bg1"/>
          </a:solidFill>
          <a:ln>
            <a:solidFill>
              <a:srgbClr val="0070C0"/>
            </a:solidFill>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3000" dirty="0">
                <a:solidFill>
                  <a:srgbClr val="FFFF00"/>
                </a:solidFill>
              </a:rPr>
              <a:t>バチカン市国の風景</a:t>
            </a:r>
            <a:endParaRPr lang="en-US" altLang="ja-JP" sz="3000" dirty="0">
              <a:solidFill>
                <a:srgbClr val="FFFF00"/>
              </a:solidFill>
            </a:endParaRPr>
          </a:p>
          <a:p>
            <a:pPr fontAlgn="auto">
              <a:spcBef>
                <a:spcPts val="0"/>
              </a:spcBef>
              <a:spcAft>
                <a:spcPts val="0"/>
              </a:spcAft>
              <a:defRPr/>
            </a:pPr>
            <a:endParaRPr lang="en-US" altLang="ja-JP" sz="3200" dirty="0">
              <a:solidFill>
                <a:srgbClr val="00B050"/>
              </a:solidFill>
            </a:endParaRPr>
          </a:p>
          <a:p>
            <a:pPr fontAlgn="auto">
              <a:spcBef>
                <a:spcPts val="0"/>
              </a:spcBef>
              <a:spcAft>
                <a:spcPts val="0"/>
              </a:spcAft>
              <a:defRPr/>
            </a:pPr>
            <a:endParaRPr lang="en-US" altLang="ja-JP" sz="3200" dirty="0">
              <a:solidFill>
                <a:srgbClr val="00B050"/>
              </a:solidFill>
            </a:endParaRPr>
          </a:p>
          <a:p>
            <a:pPr fontAlgn="auto">
              <a:spcBef>
                <a:spcPts val="0"/>
              </a:spcBef>
              <a:spcAft>
                <a:spcPts val="0"/>
              </a:spcAft>
              <a:defRPr/>
            </a:pPr>
            <a:endParaRPr lang="en-US" altLang="ja-JP" sz="3200" dirty="0">
              <a:solidFill>
                <a:srgbClr val="00B050"/>
              </a:solidFill>
            </a:endParaRPr>
          </a:p>
          <a:p>
            <a:pPr fontAlgn="auto">
              <a:spcBef>
                <a:spcPts val="0"/>
              </a:spcBef>
              <a:spcAft>
                <a:spcPts val="0"/>
              </a:spcAft>
              <a:defRPr/>
            </a:pPr>
            <a:endParaRPr lang="en-US" altLang="ja-JP" sz="3200" dirty="0">
              <a:solidFill>
                <a:srgbClr val="00B050"/>
              </a:solidFill>
            </a:endParaRPr>
          </a:p>
          <a:p>
            <a:pPr fontAlgn="auto">
              <a:spcBef>
                <a:spcPts val="0"/>
              </a:spcBef>
              <a:spcAft>
                <a:spcPts val="0"/>
              </a:spcAft>
              <a:defRPr/>
            </a:pPr>
            <a:endParaRPr lang="en-US" altLang="ja-JP" sz="3200" dirty="0">
              <a:solidFill>
                <a:srgbClr val="00B050"/>
              </a:solidFill>
            </a:endParaRPr>
          </a:p>
          <a:p>
            <a:pPr fontAlgn="auto">
              <a:spcBef>
                <a:spcPts val="0"/>
              </a:spcBef>
              <a:spcAft>
                <a:spcPts val="0"/>
              </a:spcAft>
              <a:defRPr/>
            </a:pPr>
            <a:endParaRPr lang="en-US" altLang="ja-JP" sz="3200" dirty="0">
              <a:solidFill>
                <a:srgbClr val="00B050"/>
              </a:solidFill>
            </a:endParaRPr>
          </a:p>
          <a:p>
            <a:pPr fontAlgn="auto">
              <a:spcBef>
                <a:spcPts val="0"/>
              </a:spcBef>
              <a:spcAft>
                <a:spcPts val="0"/>
              </a:spcAft>
              <a:defRPr/>
            </a:pPr>
            <a:endParaRPr lang="en-US" altLang="ja-JP" sz="3200" dirty="0">
              <a:solidFill>
                <a:srgbClr val="00B050"/>
              </a:solidFill>
            </a:endParaRPr>
          </a:p>
        </p:txBody>
      </p:sp>
      <p:pic>
        <p:nvPicPr>
          <p:cNvPr id="4" name="図 3" descr="屋外, 建物, 水, 山 が含まれている画像&#10;&#10;自動的に生成された説明">
            <a:extLst>
              <a:ext uri="{FF2B5EF4-FFF2-40B4-BE49-F238E27FC236}">
                <a16:creationId xmlns:a16="http://schemas.microsoft.com/office/drawing/2014/main" id="{FA1FF1E5-72B4-4DCA-9324-507F108D96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21" y="-668610"/>
            <a:ext cx="9361040" cy="6238255"/>
          </a:xfrm>
          <a:prstGeom prst="rect">
            <a:avLst/>
          </a:prstGeom>
        </p:spPr>
      </p:pic>
    </p:spTree>
    <p:extLst>
      <p:ext uri="{BB962C8B-B14F-4D97-AF65-F5344CB8AC3E}">
        <p14:creationId xmlns:p14="http://schemas.microsoft.com/office/powerpoint/2010/main" val="2644394004"/>
      </p:ext>
    </p:extLst>
  </p:cSld>
  <p:clrMapOvr>
    <a:masterClrMapping/>
  </p:clrMapOvr>
  <p:transition/>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1663</TotalTime>
  <Words>555</Words>
  <Application>Microsoft Office PowerPoint</Application>
  <PresentationFormat>画面に合わせる (16:9)</PresentationFormat>
  <Paragraphs>103</Paragraphs>
  <Slides>16</Slides>
  <Notes>6</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16</vt:i4>
      </vt:variant>
    </vt:vector>
  </HeadingPairs>
  <TitlesOfParts>
    <vt:vector size="22" baseType="lpstr">
      <vt:lpstr>まーと中細丸ゴシック教漢</vt:lpstr>
      <vt:lpstr>Arial</vt:lpstr>
      <vt:lpstr>Calibri</vt:lpstr>
      <vt:lpstr>Britannic Bold</vt:lpstr>
      <vt:lpstr>Dubai Medium</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Japan Tabitaro</cp:lastModifiedBy>
  <cp:revision>22</cp:revision>
  <dcterms:created xsi:type="dcterms:W3CDTF">2012-01-20T05:20:49Z</dcterms:created>
  <dcterms:modified xsi:type="dcterms:W3CDTF">2020-06-13T15:00:03Z</dcterms:modified>
</cp:coreProperties>
</file>