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8"/>
  </p:notesMasterIdLst>
  <p:sldIdLst>
    <p:sldId id="355" r:id="rId2"/>
    <p:sldId id="256" r:id="rId3"/>
    <p:sldId id="354" r:id="rId4"/>
    <p:sldId id="275" r:id="rId5"/>
    <p:sldId id="358" r:id="rId6"/>
    <p:sldId id="369" r:id="rId7"/>
    <p:sldId id="368" r:id="rId8"/>
    <p:sldId id="367" r:id="rId9"/>
    <p:sldId id="370" r:id="rId10"/>
    <p:sldId id="359" r:id="rId11"/>
    <p:sldId id="362" r:id="rId12"/>
    <p:sldId id="366" r:id="rId13"/>
    <p:sldId id="364" r:id="rId14"/>
    <p:sldId id="365" r:id="rId15"/>
    <p:sldId id="361" r:id="rId16"/>
    <p:sldId id="269" r:id="rId17"/>
  </p:sldIdLst>
  <p:sldSz cx="9144000" cy="5143500" type="screen16x9"/>
  <p:notesSz cx="6858000" cy="9144000"/>
  <p:embeddedFontLst>
    <p:embeddedFont>
      <p:font typeface="Britannic Bold" panose="020B0903060703020204" pitchFamily="34" charset="0"/>
      <p:regular r:id="rId19"/>
    </p:embeddedFont>
    <p:embeddedFont>
      <p:font typeface="Calibri" panose="020F0502020204030204" pitchFamily="34" charset="0"/>
      <p:regular r:id="rId20"/>
      <p:bold r:id="rId21"/>
      <p:italic r:id="rId22"/>
      <p:boldItalic r:id="rId23"/>
    </p:embeddedFont>
    <p:embeddedFont>
      <p:font typeface="Dubai Medium" panose="020B0603030403030204" pitchFamily="34" charset="-78"/>
      <p:regular r:id="rId24"/>
    </p:embeddedFont>
    <p:embeddedFont>
      <p:font typeface="まーと中細丸ゴシック教漢" panose="02000000000000000000" pitchFamily="2" charset="-128"/>
      <p:regular r:id="rId25"/>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5" autoAdjust="0"/>
    <p:restoredTop sz="94630" autoAdjust="0"/>
  </p:normalViewPr>
  <p:slideViewPr>
    <p:cSldViewPr>
      <p:cViewPr varScale="1">
        <p:scale>
          <a:sx n="69" d="100"/>
          <a:sy n="69" d="100"/>
        </p:scale>
        <p:origin x="60" y="1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2022/7/5</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5</a:t>
            </a:fld>
            <a:endParaRPr lang="ja-JP" altLang="en-US"/>
          </a:p>
        </p:txBody>
      </p:sp>
    </p:spTree>
    <p:extLst>
      <p:ext uri="{BB962C8B-B14F-4D97-AF65-F5344CB8AC3E}">
        <p14:creationId xmlns:p14="http://schemas.microsoft.com/office/powerpoint/2010/main" val="32644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7</a:t>
            </a:fld>
            <a:endParaRPr lang="ja-JP" altLang="en-US"/>
          </a:p>
        </p:txBody>
      </p:sp>
    </p:spTree>
    <p:extLst>
      <p:ext uri="{BB962C8B-B14F-4D97-AF65-F5344CB8AC3E}">
        <p14:creationId xmlns:p14="http://schemas.microsoft.com/office/powerpoint/2010/main" val="134044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10</a:t>
            </a:fld>
            <a:endParaRPr lang="ja-JP" altLang="en-US"/>
          </a:p>
        </p:txBody>
      </p:sp>
    </p:spTree>
    <p:extLst>
      <p:ext uri="{BB962C8B-B14F-4D97-AF65-F5344CB8AC3E}">
        <p14:creationId xmlns:p14="http://schemas.microsoft.com/office/powerpoint/2010/main" val="241728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165480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411449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2022/7/5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2022/7/5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2022/7/5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2022/7/5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2022/7/5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2022/7/5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2022/7/5</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2022/7/5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2022/7/5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2022/7/5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2022/7/5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2022/7/5</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muji.com/jp/ja/feature/food/460936"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hyperlink" Target="https://www.mofa.go.jp/mofaj/kids/index.html"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世界の人口は</a:t>
            </a:r>
            <a:r>
              <a:rPr lang="en-US" altLang="ja-JP" sz="3600" dirty="0">
                <a:solidFill>
                  <a:prstClr val="white"/>
                </a:solidFill>
                <a:latin typeface="Britannic Bold" panose="020B0903060703020204" pitchFamily="34" charset="0"/>
              </a:rPr>
              <a:t>2050</a:t>
            </a:r>
            <a:r>
              <a:rPr lang="ja-JP" altLang="en-US" sz="3600" dirty="0">
                <a:solidFill>
                  <a:prstClr val="white"/>
                </a:solidFill>
                <a:latin typeface="Britannic Bold" panose="020B0903060703020204" pitchFamily="34" charset="0"/>
              </a:rPr>
              <a:t>年には</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ja-JP" altLang="en-US" sz="3600" dirty="0">
                <a:solidFill>
                  <a:prstClr val="white"/>
                </a:solidFill>
                <a:latin typeface="Britannic Bold" panose="020B0903060703020204" pitchFamily="34" charset="0"/>
              </a:rPr>
              <a:t>どの程度まで増えると予測されているか。</a:t>
            </a:r>
            <a:endParaRPr lang="en-US" altLang="ja-JP" sz="36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約</a:t>
            </a:r>
            <a:r>
              <a:rPr lang="en-US" altLang="ja-JP" sz="3600" dirty="0">
                <a:latin typeface="Britannic Bold" panose="020B0903060703020204" pitchFamily="34" charset="0"/>
              </a:rPr>
              <a:t>90</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約</a:t>
            </a:r>
            <a:r>
              <a:rPr lang="en-US" altLang="ja-JP" sz="3600" dirty="0">
                <a:latin typeface="Britannic Bold" panose="020B0903060703020204" pitchFamily="34" charset="0"/>
              </a:rPr>
              <a:t>80</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約</a:t>
            </a:r>
            <a:r>
              <a:rPr lang="en-US" altLang="ja-JP" sz="3600" dirty="0">
                <a:latin typeface="Britannic Bold" panose="020B0903060703020204" pitchFamily="34" charset="0"/>
              </a:rPr>
              <a:t>100</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63699928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世界人口は急増しています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en-US" altLang="ja-JP" sz="2600" dirty="0"/>
              <a:t>2002</a:t>
            </a:r>
            <a:r>
              <a:rPr lang="ja-JP" altLang="en-US" sz="2600" dirty="0"/>
              <a:t>年時点では、</a:t>
            </a:r>
            <a:r>
              <a:rPr lang="en-US" altLang="ja-JP" sz="2600" dirty="0"/>
              <a:t>2050</a:t>
            </a:r>
            <a:r>
              <a:rPr lang="ja-JP" altLang="en-US" sz="2600" dirty="0"/>
              <a:t>年の世界人口は</a:t>
            </a:r>
            <a:r>
              <a:rPr lang="en-US" altLang="ja-JP" sz="2600" dirty="0"/>
              <a:t>89.2</a:t>
            </a:r>
            <a:r>
              <a:rPr lang="ja-JP" altLang="en-US" sz="2600" dirty="0"/>
              <a:t>億人と推計されていました。</a:t>
            </a:r>
            <a:endParaRPr lang="en-US" altLang="ja-JP" sz="2600" dirty="0"/>
          </a:p>
          <a:p>
            <a:pPr fontAlgn="auto">
              <a:spcBef>
                <a:spcPts val="0"/>
              </a:spcBef>
              <a:spcAft>
                <a:spcPts val="0"/>
              </a:spcAft>
              <a:defRPr/>
            </a:pPr>
            <a:r>
              <a:rPr lang="ja-JP" altLang="en-US" sz="2600" dirty="0"/>
              <a:t>最新の推計</a:t>
            </a:r>
            <a:r>
              <a:rPr lang="en-US" altLang="ja-JP" sz="2600" dirty="0"/>
              <a:t>(2019</a:t>
            </a:r>
            <a:r>
              <a:rPr lang="ja-JP" altLang="en-US" sz="2600" dirty="0"/>
              <a:t>年版 </a:t>
            </a:r>
            <a:r>
              <a:rPr lang="en-US" altLang="ja-JP" sz="2600" dirty="0"/>
              <a:t>)</a:t>
            </a:r>
            <a:r>
              <a:rPr lang="ja-JP" altLang="en-US" sz="2600" dirty="0"/>
              <a:t>では</a:t>
            </a:r>
            <a:r>
              <a:rPr lang="en-US" altLang="ja-JP" sz="2600" dirty="0">
                <a:solidFill>
                  <a:srgbClr val="FF0000"/>
                </a:solidFill>
              </a:rPr>
              <a:t>97</a:t>
            </a:r>
            <a:r>
              <a:rPr lang="ja-JP" altLang="en-US" sz="2600" dirty="0">
                <a:solidFill>
                  <a:srgbClr val="FF0000"/>
                </a:solidFill>
              </a:rPr>
              <a:t>億人</a:t>
            </a:r>
            <a:r>
              <a:rPr lang="ja-JP" altLang="en-US" sz="2600" dirty="0"/>
              <a:t>に達すると推計されています。</a:t>
            </a:r>
            <a:endParaRPr lang="en-US" altLang="ja-JP" sz="2600" dirty="0"/>
          </a:p>
          <a:p>
            <a:pPr fontAlgn="auto">
              <a:spcBef>
                <a:spcPts val="0"/>
              </a:spcBef>
              <a:spcAft>
                <a:spcPts val="0"/>
              </a:spcAft>
              <a:defRPr/>
            </a:pPr>
            <a:r>
              <a:rPr lang="ja-JP" altLang="en-US" sz="2600" dirty="0"/>
              <a:t>中国・インドの順位は逆転して、インドが世界で最も人口の多い国になると予想されています。</a:t>
            </a:r>
            <a:endParaRPr lang="en-US" altLang="ja-JP" sz="26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Tree>
    <p:extLst>
      <p:ext uri="{BB962C8B-B14F-4D97-AF65-F5344CB8AC3E}">
        <p14:creationId xmlns:p14="http://schemas.microsoft.com/office/powerpoint/2010/main" val="12250842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世界の人口が増加すると、それだけたくさんの食料が必要になります。</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r>
              <a:rPr lang="ja-JP" altLang="en-US" sz="3000" dirty="0">
                <a:solidFill>
                  <a:prstClr val="white"/>
                </a:solidFill>
                <a:latin typeface="Britannic Bold" panose="020B0903060703020204" pitchFamily="34" charset="0"/>
              </a:rPr>
              <a:t>今、ある食料の研究が盛んに行われています。その食べ物とは何でしょう。</a:t>
            </a:r>
            <a:endParaRPr lang="en-US" altLang="ja-JP" sz="30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樹木食</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200" dirty="0">
                <a:latin typeface="Britannic Bold" panose="020B0903060703020204" pitchFamily="34" charset="0"/>
              </a:rPr>
              <a:t>プラスチック</a:t>
            </a:r>
            <a:r>
              <a:rPr lang="ja-JP" altLang="en-US" sz="3600" dirty="0">
                <a:latin typeface="Britannic Bold" panose="020B0903060703020204" pitchFamily="34" charset="0"/>
              </a:rPr>
              <a:t>食</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昆虫食</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7592511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昆虫食が注目されています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3000" dirty="0"/>
              <a:t>人口増加による食料不足に備えて、栄養価が高く環境への負荷も少ない昆虫食への期待が高まっています。</a:t>
            </a:r>
            <a:endParaRPr lang="en-US" altLang="ja-JP" sz="3000" dirty="0"/>
          </a:p>
          <a:p>
            <a:pPr fontAlgn="auto">
              <a:spcBef>
                <a:spcPts val="0"/>
              </a:spcBef>
              <a:spcAft>
                <a:spcPts val="0"/>
              </a:spcAft>
              <a:defRPr/>
            </a:pPr>
            <a:r>
              <a:rPr lang="ja-JP" altLang="en-US" sz="3000" dirty="0"/>
              <a:t>すでに多くの国や地域で食されています。</a:t>
            </a:r>
            <a:endParaRPr lang="en-US" altLang="ja-JP" sz="3000" dirty="0"/>
          </a:p>
        </p:txBody>
      </p:sp>
    </p:spTree>
    <p:extLst>
      <p:ext uri="{BB962C8B-B14F-4D97-AF65-F5344CB8AC3E}">
        <p14:creationId xmlns:p14="http://schemas.microsoft.com/office/powerpoint/2010/main" val="16477630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200" dirty="0">
                <a:solidFill>
                  <a:prstClr val="white"/>
                </a:solidFill>
                <a:latin typeface="Britannic Bold" panose="020B0903060703020204" pitchFamily="34" charset="0"/>
              </a:rPr>
              <a:t>無印良品が２０２０年に発売した画期的な商品は次のうちどれ</a:t>
            </a:r>
            <a:r>
              <a:rPr lang="ja-JP" altLang="en-US" sz="3200">
                <a:solidFill>
                  <a:prstClr val="white"/>
                </a:solidFill>
                <a:latin typeface="Britannic Bold" panose="020B0903060703020204" pitchFamily="34" charset="0"/>
              </a:rPr>
              <a:t>でしょう。</a:t>
            </a:r>
            <a:endParaRPr lang="en-US" altLang="ja-JP" sz="32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800" dirty="0">
                <a:solidFill>
                  <a:prstClr val="white"/>
                </a:solidFill>
                <a:latin typeface="Britannic Bold" panose="020B0903060703020204" pitchFamily="34" charset="0"/>
              </a:rPr>
              <a:t>セミせんべい</a:t>
            </a: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2800" dirty="0">
                <a:latin typeface="Britannic Bold" panose="020B0903060703020204" pitchFamily="34" charset="0"/>
              </a:rPr>
              <a:t>コオロギせんべい</a:t>
            </a:r>
            <a:endParaRPr lang="ja-JP" altLang="en-US" sz="28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2800" dirty="0">
                <a:solidFill>
                  <a:prstClr val="white"/>
                </a:solidFill>
                <a:latin typeface="Britannic Bold" panose="020B0903060703020204" pitchFamily="34" charset="0"/>
              </a:rPr>
              <a:t>ゴキブリせんべい</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41997746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8"/>
                                        </p:tgtEl>
                                        <p:attrNameLst>
                                          <p:attrName>fillcolor</p:attrName>
                                        </p:attrNameLst>
                                      </p:cBhvr>
                                      <p:to>
                                        <a:srgbClr val="FF990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00B050"/>
                </a:solidFill>
              </a:rPr>
              <a:t>コオロギせんべい</a:t>
            </a:r>
            <a:endParaRPr lang="en-US" altLang="ja-JP" sz="2800" dirty="0">
              <a:solidFill>
                <a:srgbClr val="00B050"/>
              </a:solidFill>
            </a:endParaRPr>
          </a:p>
          <a:p>
            <a:pPr fontAlgn="auto">
              <a:spcBef>
                <a:spcPts val="0"/>
              </a:spcBef>
              <a:spcAft>
                <a:spcPts val="0"/>
              </a:spcAft>
              <a:defRPr/>
            </a:pPr>
            <a:r>
              <a:rPr lang="ja-JP" altLang="en-US" sz="2800" dirty="0">
                <a:solidFill>
                  <a:schemeClr val="tx1"/>
                </a:solidFill>
              </a:rPr>
              <a:t>消費税込み</a:t>
            </a:r>
            <a:r>
              <a:rPr lang="en-US" altLang="ja-JP" sz="2800" dirty="0">
                <a:solidFill>
                  <a:schemeClr val="tx1"/>
                </a:solidFill>
              </a:rPr>
              <a:t>190</a:t>
            </a:r>
            <a:r>
              <a:rPr lang="ja-JP" altLang="en-US" sz="2800" dirty="0">
                <a:solidFill>
                  <a:schemeClr val="tx1"/>
                </a:solidFill>
              </a:rPr>
              <a:t>円です。</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おいしそうですね。</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おひとついかがですか。</a:t>
            </a:r>
            <a:endParaRPr lang="en-US" altLang="ja-JP" sz="2800" dirty="0">
              <a:solidFill>
                <a:schemeClr val="tx1"/>
              </a:solidFill>
            </a:endParaRPr>
          </a:p>
          <a:p>
            <a:pPr fontAlgn="auto">
              <a:spcBef>
                <a:spcPts val="0"/>
              </a:spcBef>
              <a:spcAft>
                <a:spcPts val="0"/>
              </a:spcAft>
              <a:defRPr/>
            </a:pPr>
            <a:endParaRPr lang="en-US" altLang="ja-JP" sz="2800" dirty="0">
              <a:solidFill>
                <a:schemeClr val="tx1"/>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dirty="0">
                <a:solidFill>
                  <a:srgbClr val="FFFF00"/>
                </a:solidFill>
              </a:rPr>
              <a:t>写真は、無印良品のウェブサイトより。</a:t>
            </a:r>
            <a:endParaRPr lang="en-US" altLang="ja-JP" dirty="0">
              <a:solidFill>
                <a:srgbClr val="FFFF00"/>
              </a:solidFill>
            </a:endParaRPr>
          </a:p>
          <a:p>
            <a:pPr fontAlgn="auto">
              <a:spcBef>
                <a:spcPts val="0"/>
              </a:spcBef>
              <a:spcAft>
                <a:spcPts val="0"/>
              </a:spcAft>
              <a:defRPr/>
            </a:pPr>
            <a:r>
              <a:rPr lang="ja-JP" altLang="en-US" dirty="0">
                <a:solidFill>
                  <a:srgbClr val="FFFF00"/>
                </a:solidFill>
              </a:rPr>
              <a:t>下記ページで、より詳しいことがわかります。</a:t>
            </a:r>
            <a:endParaRPr lang="en-US" altLang="ja-JP" dirty="0">
              <a:solidFill>
                <a:srgbClr val="FFFF00"/>
              </a:solidFill>
            </a:endParaRPr>
          </a:p>
          <a:p>
            <a:pPr fontAlgn="auto">
              <a:spcBef>
                <a:spcPts val="0"/>
              </a:spcBef>
              <a:spcAft>
                <a:spcPts val="0"/>
              </a:spcAft>
              <a:defRPr/>
            </a:pPr>
            <a:r>
              <a:rPr lang="ja-JP" altLang="en-US" dirty="0">
                <a:solidFill>
                  <a:srgbClr val="00B050"/>
                </a:solidFill>
              </a:rPr>
              <a:t>無印良品</a:t>
            </a:r>
            <a:r>
              <a:rPr lang="ja-JP" altLang="en-US" dirty="0">
                <a:solidFill>
                  <a:schemeClr val="tx1">
                    <a:lumMod val="50000"/>
                  </a:schemeClr>
                </a:solidFill>
              </a:rPr>
              <a:t> </a:t>
            </a:r>
            <a:r>
              <a:rPr lang="en-US" altLang="ja-JP" dirty="0">
                <a:solidFill>
                  <a:schemeClr val="tx1">
                    <a:lumMod val="50000"/>
                  </a:schemeClr>
                </a:solidFill>
                <a:hlinkClick r:id="rId2"/>
              </a:rPr>
              <a:t>https://www.muji.com/jp/ja/feature/food/460936</a:t>
            </a:r>
            <a:endParaRPr lang="en-US" altLang="ja-JP"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p:txBody>
      </p:sp>
      <p:pic>
        <p:nvPicPr>
          <p:cNvPr id="5" name="図 4" descr="文字の書かれた紙&#10;&#10;自動的に生成された説明">
            <a:extLst>
              <a:ext uri="{FF2B5EF4-FFF2-40B4-BE49-F238E27FC236}">
                <a16:creationId xmlns:a16="http://schemas.microsoft.com/office/drawing/2014/main" id="{E3C62D2E-1DFB-44EA-B8C7-F58255CE1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915566"/>
            <a:ext cx="1946986" cy="2736304"/>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863588" y="431341"/>
            <a:ext cx="7416824" cy="115675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世界わくわくクイズ</a:t>
            </a:r>
          </a:p>
        </p:txBody>
      </p:sp>
      <p:sp>
        <p:nvSpPr>
          <p:cNvPr id="5" name="正方形/長方形 4"/>
          <p:cNvSpPr/>
          <p:nvPr/>
        </p:nvSpPr>
        <p:spPr>
          <a:xfrm>
            <a:off x="5975996" y="2022453"/>
            <a:ext cx="2736304" cy="64807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世界人口デー</a:t>
            </a:r>
          </a:p>
        </p:txBody>
      </p:sp>
      <p:sp>
        <p:nvSpPr>
          <p:cNvPr id="7" name="正方形/長方形 6"/>
          <p:cNvSpPr/>
          <p:nvPr/>
        </p:nvSpPr>
        <p:spPr>
          <a:xfrm>
            <a:off x="1115616" y="2067694"/>
            <a:ext cx="1758258" cy="602831"/>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7</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月</a:t>
            </a: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11</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日</a:t>
            </a:r>
            <a:endPar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996" y="1743658"/>
            <a:ext cx="2880000" cy="2880000"/>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25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4800" dirty="0">
                <a:solidFill>
                  <a:srgbClr val="FF0000"/>
                </a:solidFill>
              </a:rPr>
              <a:t>7</a:t>
            </a:r>
            <a:r>
              <a:rPr lang="ja-JP" altLang="en-US" sz="4800" dirty="0">
                <a:solidFill>
                  <a:srgbClr val="FF0000"/>
                </a:solidFill>
              </a:rPr>
              <a:t>月</a:t>
            </a:r>
            <a:r>
              <a:rPr lang="en-US" altLang="ja-JP" sz="4800" dirty="0">
                <a:solidFill>
                  <a:srgbClr val="FF0000"/>
                </a:solidFill>
              </a:rPr>
              <a:t>11</a:t>
            </a:r>
            <a:r>
              <a:rPr lang="ja-JP" altLang="en-US" sz="4800" dirty="0">
                <a:solidFill>
                  <a:srgbClr val="FF0000"/>
                </a:solidFill>
              </a:rPr>
              <a:t>日</a:t>
            </a:r>
            <a:r>
              <a:rPr lang="ja-JP" altLang="en-US" sz="3600" dirty="0">
                <a:solidFill>
                  <a:srgbClr val="00B050"/>
                </a:solidFill>
              </a:rPr>
              <a:t>は何の日でしょう？</a:t>
            </a:r>
            <a:endParaRPr lang="en-US" altLang="ja-JP" sz="2400" dirty="0">
              <a:solidFill>
                <a:srgbClr val="00B050"/>
              </a:solidFill>
            </a:endParaRPr>
          </a:p>
          <a:p>
            <a:pPr fontAlgn="auto">
              <a:spcBef>
                <a:spcPts val="0"/>
              </a:spcBef>
              <a:spcAft>
                <a:spcPts val="0"/>
              </a:spcAft>
              <a:defRPr/>
            </a:pPr>
            <a:endParaRPr lang="en-US" altLang="ja-JP" sz="1200" dirty="0">
              <a:solidFill>
                <a:srgbClr val="FF0000"/>
              </a:solidFill>
            </a:endParaRPr>
          </a:p>
          <a:p>
            <a:pPr fontAlgn="auto">
              <a:spcBef>
                <a:spcPts val="0"/>
              </a:spcBef>
              <a:spcAft>
                <a:spcPts val="0"/>
              </a:spcAft>
              <a:defRPr/>
            </a:pPr>
            <a:r>
              <a:rPr lang="ja-JP" altLang="en-US" sz="4000" dirty="0">
                <a:solidFill>
                  <a:srgbClr val="FFFF00"/>
                </a:solidFill>
              </a:rPr>
              <a:t>世界人口デー</a:t>
            </a:r>
            <a:r>
              <a:rPr lang="ja-JP" altLang="en-US" sz="2800" dirty="0"/>
              <a:t>です。</a:t>
            </a:r>
            <a:endParaRPr lang="en-US" altLang="ja-JP" sz="2800" dirty="0"/>
          </a:p>
          <a:p>
            <a:pPr fontAlgn="auto">
              <a:spcBef>
                <a:spcPts val="0"/>
              </a:spcBef>
              <a:spcAft>
                <a:spcPts val="0"/>
              </a:spcAft>
              <a:defRPr/>
            </a:pPr>
            <a:r>
              <a:rPr lang="ja-JP" altLang="en-US" sz="2800" dirty="0"/>
              <a:t>世界の人口問題への関心を深めてもらうための日です。クイズを通して、ちょっとだけ人口について考えてみましょう。</a:t>
            </a: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p:txBody>
      </p:sp>
      <p:pic>
        <p:nvPicPr>
          <p:cNvPr id="4" name="図 3" descr="抽象, 挿絵, 食品, 記号 が含まれている画像&#10;&#10;自動的に生成された説明">
            <a:extLst>
              <a:ext uri="{FF2B5EF4-FFF2-40B4-BE49-F238E27FC236}">
                <a16:creationId xmlns:a16="http://schemas.microsoft.com/office/drawing/2014/main" id="{7501C82B-2D09-41AF-879E-1B1D8B29C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3363838"/>
            <a:ext cx="1080000" cy="1080000"/>
          </a:xfrm>
          <a:prstGeom prst="rect">
            <a:avLst/>
          </a:prstGeom>
        </p:spPr>
      </p:pic>
      <p:pic>
        <p:nvPicPr>
          <p:cNvPr id="6" name="図 5" descr="抽象, グラフィック, 挿絵 が含まれている画像&#10;&#10;自動的に生成された説明">
            <a:extLst>
              <a:ext uri="{FF2B5EF4-FFF2-40B4-BE49-F238E27FC236}">
                <a16:creationId xmlns:a16="http://schemas.microsoft.com/office/drawing/2014/main" id="{B6A90711-A67B-4922-88F2-DA825A58D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363838"/>
            <a:ext cx="1080000" cy="1080000"/>
          </a:xfrm>
          <a:prstGeom prst="rect">
            <a:avLst/>
          </a:prstGeom>
        </p:spPr>
      </p:pic>
    </p:spTree>
    <p:extLst>
      <p:ext uri="{BB962C8B-B14F-4D97-AF65-F5344CB8AC3E}">
        <p14:creationId xmlns:p14="http://schemas.microsoft.com/office/powerpoint/2010/main" val="21116555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クイズのルール</a:t>
            </a:r>
            <a:endParaRPr lang="en-US" altLang="ja-JP" sz="3600" dirty="0">
              <a:solidFill>
                <a:srgbClr val="FFFF00"/>
              </a:solidFill>
            </a:endParaRPr>
          </a:p>
          <a:p>
            <a:pPr fontAlgn="auto">
              <a:spcBef>
                <a:spcPts val="0"/>
              </a:spcBef>
              <a:spcAft>
                <a:spcPts val="0"/>
              </a:spcAft>
              <a:defRPr/>
            </a:pPr>
            <a:r>
              <a:rPr lang="en-US" altLang="ja-JP" sz="3600" dirty="0"/>
              <a:t>ABC</a:t>
            </a:r>
            <a:r>
              <a:rPr lang="ja-JP" altLang="en-US" sz="3600" dirty="0"/>
              <a:t>の選択肢から正しいと思う</a:t>
            </a:r>
            <a:endParaRPr lang="en-US" altLang="ja-JP" sz="3600" dirty="0"/>
          </a:p>
          <a:p>
            <a:pPr fontAlgn="auto">
              <a:spcBef>
                <a:spcPts val="0"/>
              </a:spcBef>
              <a:spcAft>
                <a:spcPts val="0"/>
              </a:spcAft>
              <a:defRPr/>
            </a:pPr>
            <a:r>
              <a:rPr lang="ja-JP" altLang="en-US" sz="3600" dirty="0"/>
              <a:t>答えを選びましょう。</a:t>
            </a:r>
            <a:endParaRPr lang="en-US" altLang="ja-JP" sz="36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現在の世界人口は何人でしょう。</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en-US" altLang="ja-JP" sz="2800" dirty="0">
                <a:solidFill>
                  <a:srgbClr val="FFFF00"/>
                </a:solidFill>
                <a:latin typeface="Britannic Bold" panose="020B0903060703020204" pitchFamily="34" charset="0"/>
              </a:rPr>
              <a:t>【</a:t>
            </a:r>
            <a:r>
              <a:rPr lang="ja-JP" altLang="en-US" sz="2800" dirty="0">
                <a:solidFill>
                  <a:srgbClr val="FFFF00"/>
                </a:solidFill>
                <a:latin typeface="Britannic Bold" panose="020B0903060703020204" pitchFamily="34" charset="0"/>
              </a:rPr>
              <a:t>ヒント</a:t>
            </a:r>
            <a:r>
              <a:rPr lang="en-US" altLang="ja-JP" sz="2800" dirty="0">
                <a:solidFill>
                  <a:srgbClr val="FFFF00"/>
                </a:solidFill>
                <a:latin typeface="Britannic Bold" panose="020B0903060703020204" pitchFamily="34" charset="0"/>
              </a:rPr>
              <a:t>】</a:t>
            </a:r>
          </a:p>
          <a:p>
            <a:pPr lvl="0" fontAlgn="auto">
              <a:spcBef>
                <a:spcPts val="0"/>
              </a:spcBef>
              <a:spcAft>
                <a:spcPts val="0"/>
              </a:spcAft>
              <a:defRPr/>
            </a:pPr>
            <a:r>
              <a:rPr lang="en-US" altLang="ja-JP" sz="2800" dirty="0">
                <a:solidFill>
                  <a:srgbClr val="FFFF00"/>
                </a:solidFill>
                <a:latin typeface="Britannic Bold" panose="020B0903060703020204" pitchFamily="34" charset="0"/>
              </a:rPr>
              <a:t>2000</a:t>
            </a:r>
            <a:r>
              <a:rPr lang="ja-JP" altLang="en-US" sz="2800" dirty="0">
                <a:solidFill>
                  <a:srgbClr val="FFFF00"/>
                </a:solidFill>
                <a:latin typeface="Britannic Bold" panose="020B0903060703020204" pitchFamily="34" charset="0"/>
              </a:rPr>
              <a:t>年の世界人口は約</a:t>
            </a:r>
            <a:r>
              <a:rPr lang="en-US" altLang="ja-JP" sz="2800" dirty="0">
                <a:solidFill>
                  <a:srgbClr val="FFFF00"/>
                </a:solidFill>
                <a:latin typeface="Britannic Bold" panose="020B0903060703020204" pitchFamily="34" charset="0"/>
              </a:rPr>
              <a:t>61</a:t>
            </a:r>
            <a:r>
              <a:rPr lang="ja-JP" altLang="en-US" sz="2800" dirty="0">
                <a:solidFill>
                  <a:srgbClr val="FFFF00"/>
                </a:solidFill>
                <a:latin typeface="Britannic Bold" panose="020B0903060703020204" pitchFamily="34" charset="0"/>
              </a:rPr>
              <a:t>億人でした。</a:t>
            </a:r>
            <a:endParaRPr lang="en-US" altLang="ja-JP" sz="2800" dirty="0">
              <a:solidFill>
                <a:srgbClr val="FFFF00"/>
              </a:solidFill>
              <a:latin typeface="Britannic Bold" panose="020B0903060703020204" pitchFamily="34" charset="0"/>
            </a:endParaRPr>
          </a:p>
          <a:p>
            <a:pPr lvl="0" fontAlgn="auto">
              <a:spcBef>
                <a:spcPts val="0"/>
              </a:spcBef>
              <a:spcAft>
                <a:spcPts val="0"/>
              </a:spcAft>
              <a:defRPr/>
            </a:pPr>
            <a:endParaRPr lang="en-US" altLang="ja-JP" sz="1400" dirty="0">
              <a:solidFill>
                <a:srgbClr val="FFFF00"/>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約</a:t>
            </a:r>
            <a:r>
              <a:rPr lang="en-US" altLang="ja-JP" sz="3600" dirty="0">
                <a:latin typeface="Britannic Bold" panose="020B0903060703020204" pitchFamily="34" charset="0"/>
              </a:rPr>
              <a:t>80</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約</a:t>
            </a:r>
            <a:r>
              <a:rPr lang="en-US" altLang="ja-JP" sz="3600" dirty="0">
                <a:latin typeface="Britannic Bold" panose="020B0903060703020204" pitchFamily="34" charset="0"/>
              </a:rPr>
              <a:t>60</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約</a:t>
            </a:r>
            <a:r>
              <a:rPr lang="en-US" altLang="ja-JP" sz="3600" dirty="0">
                <a:latin typeface="Britannic Bold" panose="020B0903060703020204" pitchFamily="34" charset="0"/>
              </a:rPr>
              <a:t>100</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26802870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00B050"/>
                </a:solidFill>
              </a:rPr>
              <a:t>世界人口はこの７０年で</a:t>
            </a:r>
            <a:r>
              <a:rPr lang="ja-JP" altLang="en-US" sz="2400" dirty="0">
                <a:solidFill>
                  <a:srgbClr val="FF0000"/>
                </a:solidFill>
              </a:rPr>
              <a:t>約３倍</a:t>
            </a:r>
            <a:r>
              <a:rPr lang="ja-JP" altLang="en-US" sz="2400" dirty="0">
                <a:solidFill>
                  <a:srgbClr val="00B050"/>
                </a:solidFill>
              </a:rPr>
              <a:t>に</a:t>
            </a:r>
            <a:endParaRPr lang="en-US" altLang="ja-JP" sz="2400" dirty="0">
              <a:solidFill>
                <a:srgbClr val="00B050"/>
              </a:solidFill>
            </a:endParaRPr>
          </a:p>
          <a:p>
            <a:pPr fontAlgn="auto">
              <a:spcBef>
                <a:spcPts val="0"/>
              </a:spcBef>
              <a:spcAft>
                <a:spcPts val="0"/>
              </a:spcAft>
              <a:defRPr/>
            </a:pPr>
            <a:r>
              <a:rPr lang="ja-JP" altLang="en-US" sz="2400" dirty="0"/>
              <a:t>１９５０年時点では、世界人口は約</a:t>
            </a:r>
            <a:r>
              <a:rPr lang="en-US" altLang="ja-JP" sz="2400" dirty="0"/>
              <a:t>25</a:t>
            </a:r>
            <a:r>
              <a:rPr lang="ja-JP" altLang="en-US" sz="2400" dirty="0"/>
              <a:t>億人でした。</a:t>
            </a:r>
            <a:endParaRPr lang="en-US" altLang="ja-JP" sz="2400" dirty="0"/>
          </a:p>
          <a:p>
            <a:pPr fontAlgn="auto">
              <a:spcBef>
                <a:spcPts val="0"/>
              </a:spcBef>
              <a:spcAft>
                <a:spcPts val="0"/>
              </a:spcAft>
              <a:defRPr/>
            </a:pPr>
            <a:r>
              <a:rPr lang="ja-JP" altLang="en-US" sz="2400" dirty="0"/>
              <a:t>１９９０年には、約２倍の約５３億人に達しました。</a:t>
            </a:r>
            <a:endParaRPr lang="en-US" altLang="ja-JP" sz="24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国連人口基金（</a:t>
            </a:r>
            <a:r>
              <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UNFPA</a:t>
            </a: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）が発表した「世界人口白書</a:t>
            </a:r>
            <a:r>
              <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2022</a:t>
            </a: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」によれば、</a:t>
            </a: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2022</a:t>
            </a: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年の世界の総人口は</a:t>
            </a: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79</a:t>
            </a: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億</a:t>
            </a:r>
            <a:r>
              <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5400</a:t>
            </a: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万人</a:t>
            </a: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。日本は</a:t>
            </a:r>
            <a:r>
              <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11</a:t>
            </a: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位で、</a:t>
            </a:r>
            <a:r>
              <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2021</a:t>
            </a:r>
            <a:r>
              <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年と同順位。</a:t>
            </a:r>
            <a:endPar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lvl="0" fontAlgn="auto">
              <a:spcBef>
                <a:spcPts val="0"/>
              </a:spcBef>
              <a:spcAft>
                <a:spcPts val="0"/>
              </a:spcAft>
              <a:defRPr/>
            </a:pPr>
            <a:endParaRPr kumimoji="1" lang="en-US" altLang="ja-JP"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lvl="0" fontAlgn="auto">
              <a:spcBef>
                <a:spcPts val="0"/>
              </a:spcBef>
              <a:spcAft>
                <a:spcPts val="0"/>
              </a:spcAft>
              <a:defRPr/>
            </a:pPr>
            <a:r>
              <a:rPr kumimoji="1" lang="ja-JP" altLang="en-US" sz="1400" b="0" i="0" u="none" strike="noStrike" kern="1200" cap="none" spc="0" normalizeH="0" baseline="0" noProof="0" dirty="0">
                <a:ln>
                  <a:noFill/>
                </a:ln>
                <a:solidFill>
                  <a:schemeClr val="bg1">
                    <a:lumMod val="50000"/>
                    <a:lumOff val="50000"/>
                  </a:schemeClr>
                </a:solidFill>
                <a:effectLst/>
                <a:uLnTx/>
                <a:uFillTx/>
                <a:latin typeface="Calibri"/>
                <a:ea typeface="ＭＳ Ｐゴシック" panose="020B0600070205080204" pitchFamily="50" charset="-128"/>
                <a:cs typeface="+mn-cs"/>
              </a:rPr>
              <a:t>国連人口基金（</a:t>
            </a:r>
            <a:r>
              <a:rPr kumimoji="1" lang="en-US" altLang="ja-JP" sz="1400" b="0" i="0" u="none" strike="noStrike" kern="1200" cap="none" spc="0" normalizeH="0" baseline="0" noProof="0" dirty="0">
                <a:ln>
                  <a:noFill/>
                </a:ln>
                <a:solidFill>
                  <a:schemeClr val="bg1">
                    <a:lumMod val="50000"/>
                    <a:lumOff val="50000"/>
                  </a:schemeClr>
                </a:solidFill>
                <a:effectLst/>
                <a:uLnTx/>
                <a:uFillTx/>
                <a:latin typeface="Calibri"/>
                <a:ea typeface="ＭＳ Ｐゴシック" panose="020B0600070205080204" pitchFamily="50" charset="-128"/>
                <a:cs typeface="+mn-cs"/>
              </a:rPr>
              <a:t>UNFPA</a:t>
            </a:r>
            <a:r>
              <a:rPr kumimoji="1" lang="ja-JP" altLang="en-US" sz="1400" b="0" i="0" u="none" strike="noStrike" kern="1200" cap="none" spc="0" normalizeH="0" baseline="0" noProof="0" dirty="0">
                <a:ln>
                  <a:noFill/>
                </a:ln>
                <a:solidFill>
                  <a:schemeClr val="bg1">
                    <a:lumMod val="50000"/>
                    <a:lumOff val="50000"/>
                  </a:schemeClr>
                </a:solidFill>
                <a:effectLst/>
                <a:uLnTx/>
                <a:uFillTx/>
                <a:latin typeface="Calibri"/>
                <a:ea typeface="ＭＳ Ｐゴシック" panose="020B0600070205080204" pitchFamily="50" charset="-128"/>
                <a:cs typeface="+mn-cs"/>
              </a:rPr>
              <a:t>）による</a:t>
            </a:r>
            <a:endParaRPr lang="ja-JP" altLang="en-US" sz="1400" dirty="0">
              <a:solidFill>
                <a:schemeClr val="bg1">
                  <a:lumMod val="50000"/>
                  <a:lumOff val="50000"/>
                </a:schemeClr>
              </a:solidFill>
              <a:latin typeface="Britannic Bold" panose="020B0903060703020204" pitchFamily="34" charset="0"/>
            </a:endParaRPr>
          </a:p>
        </p:txBody>
      </p:sp>
    </p:spTree>
    <p:extLst>
      <p:ext uri="{BB962C8B-B14F-4D97-AF65-F5344CB8AC3E}">
        <p14:creationId xmlns:p14="http://schemas.microsoft.com/office/powerpoint/2010/main" val="10016669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prstClr val="white"/>
                </a:solidFill>
                <a:latin typeface="Britannic Bold" panose="020B0903060703020204" pitchFamily="34" charset="0"/>
              </a:rPr>
              <a:t>今、人口が最多の国は中国です。</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r>
              <a:rPr lang="ja-JP" altLang="en-US" sz="3400" dirty="0">
                <a:solidFill>
                  <a:prstClr val="white"/>
                </a:solidFill>
                <a:latin typeface="Britannic Bold" panose="020B0903060703020204" pitchFamily="34" charset="0"/>
              </a:rPr>
              <a:t>では、人口が最も少ない国はどこでしょう。</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endParaRPr lang="en-US" altLang="ja-JP" dirty="0">
              <a:solidFill>
                <a:srgbClr val="FFFF00"/>
              </a:solidFill>
              <a:latin typeface="Britannic Bold" panose="020B0903060703020204" pitchFamily="34" charset="0"/>
            </a:endParaRPr>
          </a:p>
          <a:p>
            <a:pPr lvl="0" fontAlgn="auto">
              <a:spcBef>
                <a:spcPts val="0"/>
              </a:spcBef>
              <a:spcAft>
                <a:spcPts val="0"/>
              </a:spcAft>
              <a:defRPr/>
            </a:pPr>
            <a:r>
              <a:rPr lang="en-US" altLang="ja-JP" sz="2200" dirty="0">
                <a:solidFill>
                  <a:srgbClr val="FFFF00"/>
                </a:solidFill>
                <a:latin typeface="Britannic Bold" panose="020B0903060703020204" pitchFamily="34" charset="0"/>
              </a:rPr>
              <a:t>【</a:t>
            </a:r>
            <a:r>
              <a:rPr lang="ja-JP" altLang="en-US" sz="2200" dirty="0">
                <a:solidFill>
                  <a:srgbClr val="FFFF00"/>
                </a:solidFill>
                <a:latin typeface="Britannic Bold" panose="020B0903060703020204" pitchFamily="34" charset="0"/>
              </a:rPr>
              <a:t>ヒント</a:t>
            </a:r>
            <a:r>
              <a:rPr lang="en-US" altLang="ja-JP" sz="2200" dirty="0">
                <a:solidFill>
                  <a:srgbClr val="FFFF00"/>
                </a:solidFill>
                <a:latin typeface="Britannic Bold" panose="020B0903060703020204" pitchFamily="34" charset="0"/>
              </a:rPr>
              <a:t>】</a:t>
            </a:r>
          </a:p>
          <a:p>
            <a:pPr lvl="0" fontAlgn="auto">
              <a:spcBef>
                <a:spcPts val="0"/>
              </a:spcBef>
              <a:spcAft>
                <a:spcPts val="0"/>
              </a:spcAft>
              <a:defRPr/>
            </a:pPr>
            <a:r>
              <a:rPr lang="ja-JP" altLang="en-US" sz="2200" dirty="0">
                <a:solidFill>
                  <a:srgbClr val="FFFF00"/>
                </a:solidFill>
                <a:latin typeface="Britannic Bold" panose="020B0903060703020204" pitchFamily="34" charset="0"/>
              </a:rPr>
              <a:t>とても小さい国です。</a:t>
            </a:r>
            <a:endParaRPr lang="en-US" altLang="ja-JP" sz="2200" dirty="0">
              <a:solidFill>
                <a:srgbClr val="FFFF00"/>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バチカン</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シンガポール</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パラオ</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31800508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バチカン市国</a:t>
            </a:r>
            <a:endParaRPr lang="en-US" altLang="ja-JP" sz="2400" dirty="0">
              <a:solidFill>
                <a:srgbClr val="00B050"/>
              </a:solidFill>
            </a:endParaRPr>
          </a:p>
          <a:p>
            <a:pPr fontAlgn="auto">
              <a:spcBef>
                <a:spcPts val="0"/>
              </a:spcBef>
              <a:spcAft>
                <a:spcPts val="0"/>
              </a:spcAft>
              <a:defRPr/>
            </a:pPr>
            <a:endParaRPr lang="en-US" altLang="ja-JP" sz="1400" dirty="0">
              <a:solidFill>
                <a:srgbClr val="FF0000"/>
              </a:solidFill>
            </a:endParaRPr>
          </a:p>
          <a:p>
            <a:pPr fontAlgn="auto">
              <a:spcBef>
                <a:spcPts val="0"/>
              </a:spcBef>
              <a:spcAft>
                <a:spcPts val="0"/>
              </a:spcAft>
              <a:defRPr/>
            </a:pPr>
            <a:r>
              <a:rPr lang="ja-JP" altLang="en-US" sz="3200" dirty="0"/>
              <a:t>イタリアの首都ローマの中にある世界最小国家「バチカン市国」の人口は、なんと約</a:t>
            </a:r>
            <a:r>
              <a:rPr lang="en-US" altLang="ja-JP" sz="3200" dirty="0"/>
              <a:t>800</a:t>
            </a:r>
            <a:r>
              <a:rPr lang="ja-JP" altLang="en-US" sz="3200" dirty="0"/>
              <a:t>人。</a:t>
            </a:r>
            <a:endParaRPr lang="en-US" altLang="ja-JP" sz="3200" dirty="0"/>
          </a:p>
          <a:p>
            <a:pPr fontAlgn="auto">
              <a:spcBef>
                <a:spcPts val="0"/>
              </a:spcBef>
              <a:spcAft>
                <a:spcPts val="0"/>
              </a:spcAft>
              <a:defRPr/>
            </a:pPr>
            <a:r>
              <a:rPr lang="ja-JP" altLang="en-US" sz="3200" dirty="0"/>
              <a:t>その半分以上が世界中から集まった聖職者たちだという。</a:t>
            </a:r>
            <a:endParaRPr lang="en-US" altLang="ja-JP" sz="32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キッズ外務省＜</a:t>
            </a:r>
            <a:r>
              <a:rPr lang="en-US" altLang="ja-JP" sz="1400" dirty="0">
                <a:solidFill>
                  <a:prstClr val="black">
                    <a:lumMod val="50000"/>
                    <a:lumOff val="50000"/>
                  </a:prstClr>
                </a:solidFill>
                <a:latin typeface="Britannic Bold" panose="020B0903060703020204" pitchFamily="34" charset="0"/>
                <a:hlinkClick r:id="rId2"/>
              </a:rPr>
              <a:t>https://www.mofa.go.jp/mofaj/kids/index.html</a:t>
            </a:r>
            <a:r>
              <a:rPr lang="ja-JP" altLang="en-US" sz="1400" dirty="0">
                <a:solidFill>
                  <a:prstClr val="black">
                    <a:lumMod val="50000"/>
                    <a:lumOff val="50000"/>
                  </a:prstClr>
                </a:solidFill>
                <a:latin typeface="Britannic Bold" panose="020B0903060703020204" pitchFamily="34" charset="0"/>
              </a:rPr>
              <a:t>＞</a:t>
            </a: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世界いろいろ雑学ランキングによる</a:t>
            </a:r>
          </a:p>
        </p:txBody>
      </p:sp>
    </p:spTree>
    <p:extLst>
      <p:ext uri="{BB962C8B-B14F-4D97-AF65-F5344CB8AC3E}">
        <p14:creationId xmlns:p14="http://schemas.microsoft.com/office/powerpoint/2010/main" val="28544057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000" dirty="0">
                <a:solidFill>
                  <a:srgbClr val="FFFF00"/>
                </a:solidFill>
              </a:rPr>
              <a:t>バチカン市国の風景</a:t>
            </a:r>
            <a:endParaRPr lang="en-US" altLang="ja-JP" sz="3000" dirty="0">
              <a:solidFill>
                <a:srgbClr val="FFFF0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p:txBody>
      </p:sp>
      <p:pic>
        <p:nvPicPr>
          <p:cNvPr id="4" name="図 3" descr="屋外, 建物, 水, 山 が含まれている画像&#10;&#10;自動的に生成された説明">
            <a:extLst>
              <a:ext uri="{FF2B5EF4-FFF2-40B4-BE49-F238E27FC236}">
                <a16:creationId xmlns:a16="http://schemas.microsoft.com/office/drawing/2014/main" id="{FA1FF1E5-72B4-4DCA-9324-507F108D9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1" y="-668610"/>
            <a:ext cx="9361040" cy="6238255"/>
          </a:xfrm>
          <a:prstGeom prst="rect">
            <a:avLst/>
          </a:prstGeom>
        </p:spPr>
      </p:pic>
    </p:spTree>
    <p:extLst>
      <p:ext uri="{BB962C8B-B14F-4D97-AF65-F5344CB8AC3E}">
        <p14:creationId xmlns:p14="http://schemas.microsoft.com/office/powerpoint/2010/main" val="264439400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637</Words>
  <Application>Microsoft Office PowerPoint</Application>
  <PresentationFormat>画面に合わせる (16:9)</PresentationFormat>
  <Paragraphs>106</Paragraphs>
  <Slides>16</Slides>
  <Notes>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Britannic Bold</vt:lpstr>
      <vt:lpstr>まーと中細丸ゴシック教漢</vt:lpstr>
      <vt:lpstr>Calibri</vt:lpstr>
      <vt:lpstr>Dubai Medium</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2021-07-21T14:56:14Z</dcterms:created>
  <dcterms:modified xsi:type="dcterms:W3CDTF">2022-07-05T11:47:05Z</dcterms:modified>
</cp:coreProperties>
</file>