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0"/>
  </p:notesMasterIdLst>
  <p:sldIdLst>
    <p:sldId id="355" r:id="rId2"/>
    <p:sldId id="256" r:id="rId3"/>
    <p:sldId id="275" r:id="rId4"/>
    <p:sldId id="360" r:id="rId5"/>
    <p:sldId id="363" r:id="rId6"/>
    <p:sldId id="354" r:id="rId7"/>
    <p:sldId id="367" r:id="rId8"/>
    <p:sldId id="366" r:id="rId9"/>
    <p:sldId id="365" r:id="rId10"/>
    <p:sldId id="368" r:id="rId11"/>
    <p:sldId id="370" r:id="rId12"/>
    <p:sldId id="369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61" r:id="rId28"/>
    <p:sldId id="269" r:id="rId29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ubai Medium" panose="020B0603030403030204" pitchFamily="34" charset="-78"/>
      <p:regular r:id="rId36"/>
    </p:embeddedFont>
    <p:embeddedFont>
      <p:font typeface="TT-JTCウインR4N" panose="02000609000000000000" pitchFamily="1" charset="-128"/>
      <p:regular r:id="rId37"/>
    </p:embeddedFont>
    <p:embeddedFont>
      <p:font typeface="まーと中細丸ゴシック教漢" panose="02000000000000000000" pitchFamily="2" charset="-128"/>
      <p:regular r:id="rId38"/>
    </p:embeddedFont>
  </p:embeddedFont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94630" autoAdjust="0"/>
  </p:normalViewPr>
  <p:slideViewPr>
    <p:cSldViewPr>
      <p:cViewPr varScale="1">
        <p:scale>
          <a:sx n="84" d="100"/>
          <a:sy n="84" d="100"/>
        </p:scale>
        <p:origin x="352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F5E4760-8367-4D7B-94DA-C7375F7F910D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2FE892A-7D61-4A81-946D-C3C29C53FA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4783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2929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0752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28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1054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3341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2061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9385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8448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3480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013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373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22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184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18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842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222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274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394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922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093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3943-EB35-426B-A66C-E1E427D8295A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2A32-1B20-4EF8-AB1A-000AA50417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3CBF-CCF7-4C5D-A1B1-4A5AA5C59C04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9301-40E4-48D8-881E-E85714282B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B924F-33FE-4C6E-82AA-D1798408780C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1387-97BE-4F36-97EF-C38FDCD957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42C1-CD72-44FC-8CDD-FC316414C5E1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1952-A474-4DBD-9D66-0FFA862735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D0E3-EDB9-4310-A63A-120FF584F172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D8EE-9F57-4FBA-AB49-3DFC86FEC0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B5F2-905D-4885-8953-3499A23AB0D0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9D6C-21EB-4A01-8D2C-3D5BD3FCA5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02DC-091E-441C-B30E-AD4A6B55FEE4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6A0A-A030-4F33-AC75-9B2EE2FB9D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75AA-C4F8-4490-9095-1A1D5F9929D2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60A6-5DDB-4A2F-8C54-D5C70239D0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5CC3-C806-4288-A049-A249057AA84E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3543-7467-4DFE-80DA-6D5FB198D6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6BF8-9655-4D0F-8CFD-D0BD2CCF692E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A22C-87E4-4C50-AF12-AC3EC33B1B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33C9-C897-4D53-9F44-327905E28931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9B3F-60C3-4AA1-ADCF-C544709D00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4D269A-8A40-42BD-8083-8EEDC2436742}" type="datetimeFigureOut">
              <a:rPr lang="ja-JP" altLang="en-US"/>
              <a:pPr>
                <a:defRPr/>
              </a:pPr>
              <a:t>2021/11/25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1A4CD7-8CDC-4F7D-961B-856D4FFBBF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-kyozai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../Desktop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F78B3BA-E59C-4997-A675-6D36AF06B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59175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5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very large African monkey that is the largest of the apes?</a:t>
            </a:r>
            <a:endParaRPr lang="en-US" altLang="ja-JP" sz="2400" dirty="0">
              <a:solidFill>
                <a:prstClr val="white"/>
              </a:solidFill>
              <a:latin typeface="TT-JTCウインR4N" panose="02000609000000000000" pitchFamily="1" charset="-128"/>
              <a:ea typeface="TT-JTCウインR4N" panose="02000609000000000000" pitchFamily="1" charset="-128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prstClr val="white"/>
                </a:solidFill>
                <a:latin typeface="+mj-ea"/>
                <a:ea typeface="+mj-ea"/>
              </a:rPr>
              <a:t>ape: </a:t>
            </a:r>
            <a:r>
              <a:rPr lang="ja-JP" altLang="en-US" sz="2400" dirty="0">
                <a:solidFill>
                  <a:prstClr val="white"/>
                </a:solidFill>
                <a:latin typeface="+mj-ea"/>
                <a:ea typeface="+mj-ea"/>
              </a:rPr>
              <a:t>尾のない猿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gorilla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4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54133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large strong animal that people ride and use for pulling heavy things?</a:t>
            </a:r>
            <a:endParaRPr lang="en-US" altLang="ja-JP" sz="2400" dirty="0">
              <a:solidFill>
                <a:prstClr val="white"/>
              </a:solidFill>
              <a:latin typeface="TT-JTCウインR4N" panose="02000609000000000000" pitchFamily="1" charset="-128"/>
              <a:ea typeface="TT-JTCウインR4N" panose="02000609000000000000" pitchFamily="1" charset="-128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horse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5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988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small brown insect that can jump, and that makes a rough sound by rubbing its wings together?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cricket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6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35006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wild animal like a dog with reddish-brown fur, a pointed face, and a thick tail?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fox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7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887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an animal that looks like a horse but has black and white lines all over its body?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zebra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8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9032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large African bird with long legs, that runs very quickly but cannot fly?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ostrich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9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5604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flat sea animal that has five arms forming the shape of a star?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starfish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10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961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an insect with a tail that shines in the dark?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firefly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11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8118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very large animal that lives in the sea and looks like a fish, but is actually a mammal?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whale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12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94061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small animal that looks like a mouse with no tail?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hamster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13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5148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339502"/>
            <a:ext cx="784887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動物</a:t>
            </a: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定義</a:t>
            </a: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QUIZ</a:t>
            </a:r>
            <a:endParaRPr lang="ja-JP" alt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まーと中細丸ゴシック教漢" panose="02000000000000000000" pitchFamily="2" charset="-128"/>
              <a:ea typeface="まーと中細丸ゴシック教漢" panose="02000000000000000000" pitchFamily="2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940152" y="2006996"/>
            <a:ext cx="2736304" cy="1129507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関係代名詞</a:t>
            </a:r>
            <a:endParaRPr lang="zh-TW" alt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まーと中細丸ゴシック教漢" panose="02000000000000000000" pitchFamily="2" charset="-128"/>
              <a:ea typeface="まーと中細丸ゴシック教漢" panose="02000000000000000000" pitchFamily="2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復習用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83568" y="2139702"/>
            <a:ext cx="2118298" cy="79208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SET-03</a:t>
            </a:r>
          </a:p>
        </p:txBody>
      </p:sp>
      <p:pic>
        <p:nvPicPr>
          <p:cNvPr id="4" name="図 3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F19B3CE6-38D7-43F7-A9F9-0CA3DF443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779662"/>
            <a:ext cx="2880000" cy="2880000"/>
          </a:xfrm>
          <a:prstGeom prst="rect">
            <a:avLst/>
          </a:prstGeom>
        </p:spPr>
      </p:pic>
      <p:pic>
        <p:nvPicPr>
          <p:cNvPr id="3" name="図 2" descr="花の絵&#10;&#10;中程度の精度で自動的に生成された説明">
            <a:extLst>
              <a:ext uri="{FF2B5EF4-FFF2-40B4-BE49-F238E27FC236}">
                <a16:creationId xmlns:a16="http://schemas.microsoft.com/office/drawing/2014/main" id="{6751F7AB-59F2-45C6-AF9C-DA1F2DCB4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34" y="3379284"/>
            <a:ext cx="1563639" cy="156363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bc-start1-33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small brown animal with a long tail, which uses its hands to climb trees and lives in hot countries?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monkey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14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9520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type of insect that has large wings, often with beautiful </a:t>
            </a:r>
            <a:r>
              <a:rPr lang="en-US" altLang="ja-JP" sz="3600" dirty="0" err="1">
                <a:solidFill>
                  <a:prstClr val="white"/>
                </a:solidFill>
                <a:latin typeface="Britannic Bold" panose="020B0903060703020204" pitchFamily="34" charset="0"/>
              </a:rPr>
              <a:t>colours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butterfly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15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37203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member of the cat family that has long legs and black spots on its fur, and can run extremely fast?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cheetha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16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29177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an animal with a long thin body and no legs, that often has a poisonous bite?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snake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17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4040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small green animal that lives near water and has long legs for jumping?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frog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18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18340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small green animal that lives near water and has long legs for jumping?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eel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19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851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 a small flying insect that sucks the blood of people and animals, sometimes spreading the disease malaria?</a:t>
            </a:r>
            <a:endParaRPr lang="ja-JP" altLang="en-US" sz="36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mosquito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20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9157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i="1" u="sng" dirty="0">
                <a:solidFill>
                  <a:srgbClr val="FF0000"/>
                </a:solidFill>
              </a:rPr>
              <a:t>わくわくクイズシリーズ</a:t>
            </a:r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000" dirty="0">
                <a:solidFill>
                  <a:schemeClr val="accent2"/>
                </a:solidFill>
              </a:rPr>
              <a:t>有趣的</a:t>
            </a:r>
            <a:r>
              <a:rPr lang="en-US" altLang="ja-JP" sz="2000" dirty="0">
                <a:solidFill>
                  <a:schemeClr val="accent2"/>
                </a:solidFill>
              </a:rPr>
              <a:t>QUIZ</a:t>
            </a:r>
            <a:r>
              <a:rPr lang="ja-JP" altLang="en-US" sz="2000" dirty="0">
                <a:solidFill>
                  <a:schemeClr val="accent2"/>
                </a:solidFill>
              </a:rPr>
              <a:t>系列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FF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Did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you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enjoy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the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definition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quiz?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Please enjoy other quizzes too!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00"/>
                </a:solidFill>
              </a:rPr>
              <a:t>Special thanks 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AC</a:t>
            </a:r>
            <a:r>
              <a:rPr lang="ja-JP" altLang="en-US" dirty="0">
                <a:solidFill>
                  <a:srgbClr val="00B050"/>
                </a:solidFill>
              </a:rPr>
              <a:t>イラスト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&lt;https://www.ac-illust.com&gt;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VSQ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&lt;https://vsq.co.jp&gt;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OtoLogic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&lt;https://otologic.jp&gt;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Audiostock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&lt;https://audiostock.jp&gt;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/>
          </a:p>
        </p:txBody>
      </p:sp>
      <p:pic>
        <p:nvPicPr>
          <p:cNvPr id="4" name="図 3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1AA4B7BD-B5E0-4122-8D1D-24D475940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771550"/>
            <a:ext cx="1124744" cy="8435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08C75-F88C-4F73-8226-B5BDCB292864}"/>
              </a:ext>
            </a:extLst>
          </p:cNvPr>
          <p:cNvSpPr txBox="1"/>
          <p:nvPr/>
        </p:nvSpPr>
        <p:spPr>
          <a:xfrm>
            <a:off x="5984910" y="365187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0070C0"/>
                </a:solidFill>
              </a:rPr>
              <a:t>わくわく教材ランド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7" name="図 6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592269B8-3FF4-4B04-AD60-3EB4C83AA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10" y="1779662"/>
            <a:ext cx="1734609" cy="173460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140E29-FA2D-43F1-B47F-880BAA0504D8}"/>
              </a:ext>
            </a:extLst>
          </p:cNvPr>
          <p:cNvSpPr txBox="1"/>
          <p:nvPr/>
        </p:nvSpPr>
        <p:spPr>
          <a:xfrm>
            <a:off x="5984910" y="393990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033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663788" y="2189708"/>
            <a:ext cx="3816424" cy="764084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gradFill>
                  <a:gsLst>
                    <a:gs pos="0">
                      <a:srgbClr val="7030A0"/>
                    </a:gs>
                    <a:gs pos="25000">
                      <a:srgbClr val="7030A0"/>
                    </a:gs>
                    <a:gs pos="50000">
                      <a:srgbClr val="7030A0"/>
                    </a:gs>
                    <a:gs pos="75000">
                      <a:srgbClr val="7030A0"/>
                    </a:gs>
                    <a:gs pos="100000">
                      <a:srgbClr val="7030A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ubai Medium" panose="020B0603030403030204" pitchFamily="34" charset="-78"/>
                <a:ea typeface="AR Pゴシック体S" pitchFamily="50" charset="-128"/>
                <a:cs typeface="Dubai Medium" panose="020B0603030403030204" pitchFamily="34" charset="-78"/>
              </a:rPr>
              <a:t>THE END</a:t>
            </a:r>
            <a:endParaRPr lang="ja-JP" altLang="en-US" sz="5400" b="1" dirty="0">
              <a:ln w="11430"/>
              <a:gradFill>
                <a:gsLst>
                  <a:gs pos="0">
                    <a:srgbClr val="7030A0"/>
                  </a:gs>
                  <a:gs pos="25000">
                    <a:srgbClr val="7030A0"/>
                  </a:gs>
                  <a:gs pos="50000">
                    <a:srgbClr val="7030A0"/>
                  </a:gs>
                  <a:gs pos="75000">
                    <a:srgbClr val="7030A0"/>
                  </a:gs>
                  <a:gs pos="100000">
                    <a:srgbClr val="7030A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ubai Medium" panose="020B0603030403030204" pitchFamily="34" charset="-78"/>
              <a:ea typeface="AR Pゴシック体S" pitchFamily="50" charset="-128"/>
              <a:cs typeface="Dubai Medium" panose="020B0603030403030204" pitchFamily="34" charset="-78"/>
            </a:endParaRPr>
          </a:p>
        </p:txBody>
      </p:sp>
      <p:sp>
        <p:nvSpPr>
          <p:cNvPr id="2" name="正方形/長方形 1">
            <a:hlinkClick r:id="rId4"/>
            <a:extLst>
              <a:ext uri="{FF2B5EF4-FFF2-40B4-BE49-F238E27FC236}">
                <a16:creationId xmlns:a16="http://schemas.microsoft.com/office/drawing/2014/main" id="{AC8BA97C-BCAB-46F9-8971-394E41F7FDE0}"/>
              </a:ext>
            </a:extLst>
          </p:cNvPr>
          <p:cNvSpPr/>
          <p:nvPr/>
        </p:nvSpPr>
        <p:spPr>
          <a:xfrm>
            <a:off x="3204158" y="3075806"/>
            <a:ext cx="27356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www.e-kyozai.com</a:t>
            </a:r>
            <a:endParaRPr lang="ja-JP" alt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bc-ending-audiostock_23808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89B487F5-5BDA-4803-A406-44AEFE94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How to enjoy the quiz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chemeClr val="tx1"/>
                </a:solidFill>
              </a:rPr>
              <a:t>You can talk with your friends.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/>
              <a:t>You</a:t>
            </a:r>
            <a:r>
              <a:rPr lang="ja-JP" altLang="en-US" sz="3600" dirty="0"/>
              <a:t> </a:t>
            </a:r>
            <a:r>
              <a:rPr lang="en-US" altLang="ja-JP" sz="3600" dirty="0"/>
              <a:t>can</a:t>
            </a:r>
            <a:r>
              <a:rPr lang="ja-JP" altLang="en-US" sz="3600" dirty="0"/>
              <a:t> </a:t>
            </a:r>
            <a:r>
              <a:rPr lang="en-US" altLang="ja-JP" sz="3600" dirty="0"/>
              <a:t>use</a:t>
            </a:r>
            <a:r>
              <a:rPr lang="ja-JP" altLang="en-US" sz="3600" dirty="0"/>
              <a:t> </a:t>
            </a:r>
            <a:r>
              <a:rPr lang="en-US" altLang="ja-JP" sz="3600" dirty="0"/>
              <a:t>your</a:t>
            </a:r>
            <a:r>
              <a:rPr lang="ja-JP" altLang="en-US" sz="3600" dirty="0"/>
              <a:t> </a:t>
            </a:r>
            <a:r>
              <a:rPr lang="en-US" altLang="ja-JP" sz="3600" dirty="0"/>
              <a:t>dictionary.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C562D81B-A65D-4ABB-9D23-A252FFABF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How to enjoy the quiz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/>
              <a:t>Work in pairs.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can think for 1 minute.</a:t>
            </a:r>
          </a:p>
        </p:txBody>
      </p:sp>
    </p:spTree>
    <p:extLst>
      <p:ext uri="{BB962C8B-B14F-4D97-AF65-F5344CB8AC3E}">
        <p14:creationId xmlns:p14="http://schemas.microsoft.com/office/powerpoint/2010/main" val="2061817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srgbClr val="FF0000"/>
                </a:solidFill>
              </a:rPr>
              <a:t>関係代名詞の復習のための動物定義クイズ　</a:t>
            </a:r>
            <a:endParaRPr lang="en-US" altLang="ja-JP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20</a:t>
            </a:r>
            <a:r>
              <a:rPr lang="ja-JP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題の動物定義クイズです。</a:t>
            </a: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すべての定義で関係代名詞を含んでいます。</a:t>
            </a: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各スライドの丸いクイズロゴから最後の</a:t>
            </a:r>
            <a:r>
              <a:rPr lang="en-US" altLang="ja-JP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THE END</a:t>
            </a:r>
            <a:r>
              <a:rPr lang="ja-JP" altLang="en-US" sz="2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のスライドにリンクしています。終わりたいところで</a:t>
            </a:r>
            <a:r>
              <a:rPr lang="ja-JP" altLang="en-US" sz="2000">
                <a:solidFill>
                  <a:schemeClr val="bg1">
                    <a:lumMod val="50000"/>
                    <a:lumOff val="50000"/>
                  </a:schemeClr>
                </a:solidFill>
              </a:rPr>
              <a:t>終われます。</a:t>
            </a: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主にオンラインの「ロングマン現代英英辞典」からの引用です。</a:t>
            </a: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シンプルな説明なので中学生でも活用できます。</a:t>
            </a: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 action="ppaction://hlinkfile"/>
              </a:rPr>
              <a:t>「ロングマン現代英英辞典」</a:t>
            </a:r>
            <a:endParaRPr lang="en-US" altLang="ja-JP" sz="16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2E09FEAB-0C69-4309-93FD-EC51D7F5B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35846"/>
            <a:ext cx="1124744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2019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Commentary slide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This slide can be used to explain the question.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You can enter about 160 characters with a font size of 28 points.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50"/>
                </a:solidFill>
              </a:rPr>
              <a:t>解説用スライド</a:t>
            </a:r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問題の解説に使用できるスライドです。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フォントサイズ２８ポイントで１６０字程度入力できます。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F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F0"/>
                </a:solidFill>
              </a:rPr>
              <a:t>解說用幻燈片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此幻燈片可用於解說問題。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您可以輸入約</a:t>
            </a:r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160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個字符，字體大小為</a:t>
            </a:r>
            <a:r>
              <a:rPr lang="en-US" altLang="zh-TW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28pt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pic>
        <p:nvPicPr>
          <p:cNvPr id="2" name="図 1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2E09FEAB-0C69-4309-93FD-EC51D7F5B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35846"/>
            <a:ext cx="1124744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55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farm animal with short legs, a fat body, and a curved tail?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pig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244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small animal with long ears and soft fur, that lives in a hole in the ground?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rabbit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2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27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987574"/>
            <a:ext cx="7987912" cy="24051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FF00"/>
                </a:solidFill>
                <a:latin typeface="Britannic Bold" panose="020B0903060703020204" pitchFamily="34" charset="0"/>
              </a:rPr>
              <a:t>What is </a:t>
            </a:r>
            <a:r>
              <a:rPr lang="en-US" altLang="ja-JP" sz="3600" dirty="0">
                <a:solidFill>
                  <a:prstClr val="white"/>
                </a:solidFill>
                <a:latin typeface="Britannic Bold" panose="020B0903060703020204" pitchFamily="34" charset="0"/>
              </a:rPr>
              <a:t>a large black and white Antarctic sea bird, which cannot fly but uses its wings for swimming?</a:t>
            </a:r>
            <a:endParaRPr lang="ja-JP" altLang="en-US" sz="36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4528" y="3508006"/>
            <a:ext cx="6060556" cy="1002295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penguin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743910" y="421342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3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411510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D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E</a:t>
            </a: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F</a:t>
            </a:r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7030A0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srgbClr val="00B0F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T</a:t>
            </a:r>
            <a:r>
              <a:rPr lang="en-US" altLang="ja-JP" sz="2400" dirty="0">
                <a:solidFill>
                  <a:srgbClr val="FFFF00"/>
                </a:solidFill>
                <a:latin typeface="Britannic Bold" panose="020B0903060703020204" pitchFamily="34" charset="0"/>
              </a:rPr>
              <a:t>I</a:t>
            </a:r>
            <a:r>
              <a:rPr lang="en-US" altLang="ja-JP" sz="2400" dirty="0">
                <a:solidFill>
                  <a:srgbClr val="92D050"/>
                </a:solidFill>
                <a:latin typeface="Britannic Bold" panose="020B0903060703020204" pitchFamily="34" charset="0"/>
              </a:rPr>
              <a:t>O</a:t>
            </a:r>
            <a:r>
              <a:rPr lang="en-US" altLang="ja-JP" sz="2400" dirty="0">
                <a:solidFill>
                  <a:srgbClr val="FF99FF"/>
                </a:solidFill>
                <a:latin typeface="Britannic Bold" panose="020B0903060703020204" pitchFamily="34" charset="0"/>
              </a:rPr>
              <a:t>N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 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6228184" y="415941"/>
            <a:ext cx="2232244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B050"/>
                </a:solidFill>
                <a:latin typeface="Britannic Bold" panose="020B0903060703020204" pitchFamily="34" charset="0"/>
              </a:rPr>
              <a:t>e-kyozai</a:t>
            </a:r>
            <a:r>
              <a:rPr lang="en-US" altLang="ja-JP" sz="2000" dirty="0">
                <a:solidFill>
                  <a:srgbClr val="C00000"/>
                </a:solidFill>
                <a:latin typeface="Britannic Bold" panose="020B0903060703020204" pitchFamily="34" charset="0"/>
              </a:rPr>
              <a:t>.com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65298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動物定義</a:t>
            </a:r>
            <a:r>
              <a:rPr lang="en-US" altLang="ja-JP" sz="1600" dirty="0">
                <a:solidFill>
                  <a:srgbClr val="C00000"/>
                </a:solidFill>
              </a:rPr>
              <a:t>QUIZ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5" name="図 4" descr="食品, 皿, 駐車場 が含まれている画像&#10;&#10;自動的に生成された説明">
            <a:hlinkClick r:id="rId5" action="ppaction://hlinksldjump"/>
            <a:extLst>
              <a:ext uri="{FF2B5EF4-FFF2-40B4-BE49-F238E27FC236}">
                <a16:creationId xmlns:a16="http://schemas.microsoft.com/office/drawing/2014/main" id="{C2F70E89-EE8A-4773-9302-4AF5B2EB9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2" y="3435982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448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894</Words>
  <Application>Microsoft Office PowerPoint</Application>
  <PresentationFormat>画面に合わせる (16:9)</PresentationFormat>
  <Paragraphs>187</Paragraphs>
  <Slides>28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Calibri</vt:lpstr>
      <vt:lpstr>TT-JTCウインR4N</vt:lpstr>
      <vt:lpstr>ＭＳ Ｐゴシック</vt:lpstr>
      <vt:lpstr>Britannic Bold</vt:lpstr>
      <vt:lpstr>Arial</vt:lpstr>
      <vt:lpstr>Dubai Medium</vt:lpstr>
      <vt:lpstr>まーと中細丸ゴシック教漢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2021-07-21T14:51:01Z</dcterms:created>
  <dcterms:modified xsi:type="dcterms:W3CDTF">2021-11-25T11:15:46Z</dcterms:modified>
</cp:coreProperties>
</file>