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8"/>
  </p:notesMasterIdLst>
  <p:sldIdLst>
    <p:sldId id="355" r:id="rId2"/>
    <p:sldId id="256" r:id="rId3"/>
    <p:sldId id="275" r:id="rId4"/>
    <p:sldId id="360" r:id="rId5"/>
    <p:sldId id="412" r:id="rId6"/>
    <p:sldId id="413" r:id="rId7"/>
    <p:sldId id="416" r:id="rId8"/>
    <p:sldId id="414" r:id="rId9"/>
    <p:sldId id="415" r:id="rId10"/>
    <p:sldId id="393" r:id="rId11"/>
    <p:sldId id="394" r:id="rId12"/>
    <p:sldId id="397" r:id="rId13"/>
    <p:sldId id="396" r:id="rId14"/>
    <p:sldId id="398" r:id="rId15"/>
    <p:sldId id="399" r:id="rId16"/>
    <p:sldId id="402" r:id="rId17"/>
    <p:sldId id="403" r:id="rId18"/>
    <p:sldId id="400" r:id="rId19"/>
    <p:sldId id="401" r:id="rId20"/>
    <p:sldId id="404" r:id="rId21"/>
    <p:sldId id="405" r:id="rId22"/>
    <p:sldId id="406" r:id="rId23"/>
    <p:sldId id="407" r:id="rId24"/>
    <p:sldId id="408" r:id="rId25"/>
    <p:sldId id="409" r:id="rId26"/>
    <p:sldId id="410" r:id="rId27"/>
  </p:sldIdLst>
  <p:sldSz cx="9144000" cy="5143500" type="screen16x9"/>
  <p:notesSz cx="6858000" cy="9144000"/>
  <p:embeddedFontLst>
    <p:embeddedFont>
      <p:font typeface="Britannic Bold" panose="020B0903060703020204" pitchFamily="34" charset="0"/>
      <p:regular r:id="rId29"/>
    </p:embeddedFont>
    <p:embeddedFont>
      <p:font typeface="Calibri" panose="020F0502020204030204" pitchFamily="34" charset="0"/>
      <p:regular r:id="rId30"/>
      <p:bold r:id="rId31"/>
      <p:italic r:id="rId32"/>
      <p:boldItalic r:id="rId33"/>
    </p:embeddedFont>
    <p:embeddedFont>
      <p:font typeface="Dubai Medium" panose="020B0603030403030204" pitchFamily="34" charset="-78"/>
      <p:regular r:id="rId34"/>
    </p:embeddedFont>
    <p:embeddedFont>
      <p:font typeface="まーと中細丸ゴシック" panose="02000000000000000000" pitchFamily="2" charset="-128"/>
      <p:regular r:id="rId35"/>
    </p:embeddedFont>
    <p:embeddedFont>
      <p:font typeface="まーと中細丸ゴシック教漢" panose="02000000000000000000" pitchFamily="2" charset="-128"/>
      <p:regular r:id="rId36"/>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1" autoAdjust="0"/>
    <p:restoredTop sz="94630" autoAdjust="0"/>
  </p:normalViewPr>
  <p:slideViewPr>
    <p:cSldViewPr>
      <p:cViewPr varScale="1">
        <p:scale>
          <a:sx n="101" d="100"/>
          <a:sy n="101" d="100"/>
        </p:scale>
        <p:origin x="92" y="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4F5E4760-8367-4D7B-94DA-C7375F7F910D}" type="datetimeFigureOut">
              <a:rPr lang="ja-JP" altLang="en-US"/>
              <a:pPr>
                <a:defRPr/>
              </a:pPr>
              <a:t>2022/2/10</a:t>
            </a:fld>
            <a:endParaRPr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22FE892A-7D61-4A81-946D-C3C29C53FA7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E892A-7D61-4A81-946D-C3C29C53FA7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55565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E892A-7D61-4A81-946D-C3C29C53FA7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72349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26</a:t>
            </a:fld>
            <a:endParaRPr lang="ja-JP" altLang="en-US"/>
          </a:p>
        </p:txBody>
      </p:sp>
    </p:spTree>
    <p:extLst>
      <p:ext uri="{BB962C8B-B14F-4D97-AF65-F5344CB8AC3E}">
        <p14:creationId xmlns:p14="http://schemas.microsoft.com/office/powerpoint/2010/main" val="202310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E892A-7D61-4A81-946D-C3C29C53FA7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74367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10</a:t>
            </a:fld>
            <a:endParaRPr lang="ja-JP" altLang="en-US"/>
          </a:p>
        </p:txBody>
      </p:sp>
    </p:spTree>
    <p:extLst>
      <p:ext uri="{BB962C8B-B14F-4D97-AF65-F5344CB8AC3E}">
        <p14:creationId xmlns:p14="http://schemas.microsoft.com/office/powerpoint/2010/main" val="1887194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12</a:t>
            </a:fld>
            <a:endParaRPr lang="ja-JP" altLang="en-US"/>
          </a:p>
        </p:txBody>
      </p:sp>
    </p:spTree>
    <p:extLst>
      <p:ext uri="{BB962C8B-B14F-4D97-AF65-F5344CB8AC3E}">
        <p14:creationId xmlns:p14="http://schemas.microsoft.com/office/powerpoint/2010/main" val="4105465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E892A-7D61-4A81-946D-C3C29C53FA7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77038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16</a:t>
            </a:fld>
            <a:endParaRPr lang="ja-JP" altLang="en-US"/>
          </a:p>
        </p:txBody>
      </p:sp>
    </p:spTree>
    <p:extLst>
      <p:ext uri="{BB962C8B-B14F-4D97-AF65-F5344CB8AC3E}">
        <p14:creationId xmlns:p14="http://schemas.microsoft.com/office/powerpoint/2010/main" val="42314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E892A-7D61-4A81-946D-C3C29C53FA7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7991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E892A-7D61-4A81-946D-C3C29C53FA7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68898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E892A-7D61-4A81-946D-C3C29C53FA7B}"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71775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B6F3943-EB35-426B-A66C-E1E427D8295A}" type="datetimeFigureOut">
              <a:rPr lang="ja-JP" altLang="en-US"/>
              <a:pPr>
                <a:defRPr/>
              </a:pPr>
              <a:t>2022/2/10</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4902A32-1B20-4EF8-AB1A-000AA50417A6}"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2BE3CBF-CCF7-4C5D-A1B1-4A5AA5C59C04}" type="datetimeFigureOut">
              <a:rPr lang="ja-JP" altLang="en-US"/>
              <a:pPr>
                <a:defRPr/>
              </a:pPr>
              <a:t>2022/2/10</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5699301-40E4-48D8-881E-E85714282B4B}"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79"/>
            <a:ext cx="2057400" cy="4388644"/>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05979"/>
            <a:ext cx="6019800" cy="4388644"/>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F6B924F-33FE-4C6E-82AA-D1798408780C}" type="datetimeFigureOut">
              <a:rPr lang="ja-JP" altLang="en-US"/>
              <a:pPr>
                <a:defRPr/>
              </a:pPr>
              <a:t>2022/2/10</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F711387-97BE-4F36-97EF-C38FDCD95737}"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C10142C1-CD72-44FC-8CDD-FC316414C5E1}" type="datetimeFigureOut">
              <a:rPr lang="ja-JP" altLang="en-US"/>
              <a:pPr>
                <a:defRPr/>
              </a:pPr>
              <a:t>2022/2/10</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D621952-A474-4DBD-9D66-0FFA8627358E}"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34E8D0E3-EDB9-4310-A63A-120FF584F172}" type="datetimeFigureOut">
              <a:rPr lang="ja-JP" altLang="en-US"/>
              <a:pPr>
                <a:defRPr/>
              </a:pPr>
              <a:t>2022/2/10</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2BDD8EE-9F57-4FBA-AB49-3DFC86FEC051}"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2195B5F2-905D-4885-8953-3499A23AB0D0}" type="datetimeFigureOut">
              <a:rPr lang="ja-JP" altLang="en-US"/>
              <a:pPr>
                <a:defRPr/>
              </a:pPr>
              <a:t>2022/2/10</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0349D6C-21EB-4A01-8D2C-3D5BD3FCA58A}"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B7F02DC-091E-441C-B30E-AD4A6B55FEE4}" type="datetimeFigureOut">
              <a:rPr lang="ja-JP" altLang="en-US"/>
              <a:pPr>
                <a:defRPr/>
              </a:pPr>
              <a:t>2022/2/10</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936A6A0A-A030-4F33-AC75-9B2EE2FB9D53}"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290175AA-C4F8-4490-9095-1A1D5F9929D2}" type="datetimeFigureOut">
              <a:rPr lang="ja-JP" altLang="en-US"/>
              <a:pPr>
                <a:defRPr/>
              </a:pPr>
              <a:t>2022/2/10</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2AB760A6-5DDB-4A2F-8C54-D5C70239D05D}"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8A9E5CC3-C806-4288-A049-A249057AA84E}" type="datetimeFigureOut">
              <a:rPr lang="ja-JP" altLang="en-US"/>
              <a:pPr>
                <a:defRPr/>
              </a:pPr>
              <a:t>2022/2/10</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0DFE3543-7467-4DFE-80DA-6D5FB198D6FC}"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33A6BF8-9655-4D0F-8CFD-D0BD2CCF692E}" type="datetimeFigureOut">
              <a:rPr lang="ja-JP" altLang="en-US"/>
              <a:pPr>
                <a:defRPr/>
              </a:pPr>
              <a:t>2022/2/10</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C41EA22C-87E4-4C50-AF12-AC3EC33B1BF1}"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DCC533C9-C897-4D53-9F44-327905E28931}" type="datetimeFigureOut">
              <a:rPr lang="ja-JP" altLang="en-US"/>
              <a:pPr>
                <a:defRPr/>
              </a:pPr>
              <a:t>2022/2/10</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80F9B3F-60C3-4AA1-ADCF-C544709D0081}"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B34D269A-8A40-42BD-8083-8EEDC2436742}" type="datetimeFigureOut">
              <a:rPr lang="ja-JP" altLang="en-US"/>
              <a:pPr>
                <a:defRPr/>
              </a:pPr>
              <a:t>2022/2/10</a:t>
            </a:fld>
            <a:endParaRPr lang="ja-JP" altLang="en-US"/>
          </a:p>
        </p:txBody>
      </p:sp>
      <p:sp>
        <p:nvSpPr>
          <p:cNvPr id="5" name="フッター プレースホルダ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21A4CD7-8CDC-4F7D-961B-856D4FFBBF66}" type="slidenum">
              <a:rPr lang="ja-JP" altLang="en-US"/>
              <a:pPr>
                <a:defRPr/>
              </a:pPr>
              <a:t>‹#›</a:t>
            </a:fld>
            <a:endParaRPr lang="ja-JP" alt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4.png"/><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図 2" descr="食品, 持つ, テーブル, ホワイト が含まれている画像&#10;&#10;自動的に生成された説明">
            <a:extLst>
              <a:ext uri="{FF2B5EF4-FFF2-40B4-BE49-F238E27FC236}">
                <a16:creationId xmlns:a16="http://schemas.microsoft.com/office/drawing/2014/main" id="{59C601DE-03AC-4E13-A346-DD66B51D7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000" y="591750"/>
            <a:ext cx="3960000" cy="3960000"/>
          </a:xfrm>
          <a:prstGeom prst="rect">
            <a:avLst/>
          </a:prstGeom>
        </p:spPr>
      </p:pic>
    </p:spTree>
    <p:extLst>
      <p:ext uri="{BB962C8B-B14F-4D97-AF65-F5344CB8AC3E}">
        <p14:creationId xmlns:p14="http://schemas.microsoft.com/office/powerpoint/2010/main" val="127995593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200" dirty="0">
                <a:solidFill>
                  <a:prstClr val="white"/>
                </a:solidFill>
                <a:latin typeface="Britannic Bold" panose="020B0903060703020204" pitchFamily="34" charset="0"/>
              </a:rPr>
              <a:t>シンガポールという国名は、何を意味するのか。</a:t>
            </a:r>
            <a:endParaRPr lang="en-US" altLang="ja-JP" sz="3200" dirty="0">
              <a:solidFill>
                <a:prstClr val="white"/>
              </a:solidFill>
              <a:latin typeface="Britannic Bold" panose="020B0903060703020204" pitchFamily="34" charset="0"/>
            </a:endParaRPr>
          </a:p>
          <a:p>
            <a:pPr lvl="0" fontAlgn="auto">
              <a:spcBef>
                <a:spcPts val="0"/>
              </a:spcBef>
              <a:spcAft>
                <a:spcPts val="0"/>
              </a:spcAft>
              <a:defRPr/>
            </a:pPr>
            <a:endParaRPr lang="en-US" altLang="ja-JP" sz="3200" dirty="0">
              <a:solidFill>
                <a:prstClr val="white"/>
              </a:solidFill>
              <a:latin typeface="Britannic Bold" panose="020B0903060703020204" pitchFamily="34" charset="0"/>
            </a:endParaRPr>
          </a:p>
          <a:p>
            <a:pPr lvl="0" fontAlgn="auto">
              <a:spcBef>
                <a:spcPts val="0"/>
              </a:spcBef>
              <a:spcAft>
                <a:spcPts val="0"/>
              </a:spcAft>
              <a:defRPr/>
            </a:pPr>
            <a:endParaRPr lang="en-US" altLang="ja-JP" sz="3200" dirty="0">
              <a:solidFill>
                <a:prstClr val="white"/>
              </a:solidFill>
              <a:latin typeface="Britannic Bold" panose="020B0903060703020204" pitchFamily="34" charset="0"/>
            </a:endParaRPr>
          </a:p>
          <a:p>
            <a:pPr lvl="0" fontAlgn="auto">
              <a:spcBef>
                <a:spcPts val="0"/>
              </a:spcBef>
              <a:spcAft>
                <a:spcPts val="0"/>
              </a:spcAft>
              <a:defRPr/>
            </a:pPr>
            <a:endParaRPr lang="en-US" altLang="ja-JP" sz="4000" dirty="0">
              <a:solidFill>
                <a:prstClr val="white"/>
              </a:solidFill>
              <a:latin typeface="Britannic Bold" panose="020B0903060703020204" pitchFamily="34" charset="0"/>
            </a:endParaRPr>
          </a:p>
          <a:p>
            <a:pPr lvl="0" fontAlgn="auto">
              <a:spcBef>
                <a:spcPts val="0"/>
              </a:spcBef>
              <a:spcAft>
                <a:spcPts val="0"/>
              </a:spcAft>
              <a:defRPr/>
            </a:pPr>
            <a:endParaRPr lang="ja-JP" altLang="en-US" sz="4000" dirty="0">
              <a:solidFill>
                <a:prstClr val="white"/>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ライオンの町</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ライオンの泉</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ライオンの魂</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第３問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pic>
        <p:nvPicPr>
          <p:cNvPr id="3" name="図 2" descr="挿絵, ウィンドウ が含まれている画像&#10;&#10;自動的に生成された説明">
            <a:extLst>
              <a:ext uri="{FF2B5EF4-FFF2-40B4-BE49-F238E27FC236}">
                <a16:creationId xmlns:a16="http://schemas.microsoft.com/office/drawing/2014/main" id="{64B5219D-4E9D-4F27-9796-54FF029EBA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2499742"/>
            <a:ext cx="2663233" cy="1997425"/>
          </a:xfrm>
          <a:prstGeom prst="rect">
            <a:avLst/>
          </a:prstGeom>
        </p:spPr>
      </p:pic>
    </p:spTree>
    <p:extLst>
      <p:ext uri="{BB962C8B-B14F-4D97-AF65-F5344CB8AC3E}">
        <p14:creationId xmlns:p14="http://schemas.microsoft.com/office/powerpoint/2010/main" val="165819927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6"/>
                                        </p:tgtEl>
                                        <p:attrNameLst>
                                          <p:attrName>fillcolor</p:attrName>
                                        </p:attrNameLst>
                                      </p:cBhvr>
                                      <p:to>
                                        <a:srgbClr val="FF9900"/>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解説</a:t>
            </a:r>
            <a:endParaRPr lang="en-US" altLang="ja-JP" sz="3600" dirty="0"/>
          </a:p>
          <a:p>
            <a:pPr fontAlgn="auto">
              <a:spcBef>
                <a:spcPts val="0"/>
              </a:spcBef>
              <a:spcAft>
                <a:spcPts val="0"/>
              </a:spcAft>
              <a:defRPr/>
            </a:pPr>
            <a:r>
              <a:rPr lang="ja-JP" altLang="en-US" sz="3600" dirty="0">
                <a:solidFill>
                  <a:schemeClr val="tx1">
                    <a:lumMod val="50000"/>
                  </a:schemeClr>
                </a:solidFill>
              </a:rPr>
              <a:t>サンスクリット語</a:t>
            </a:r>
            <a:r>
              <a:rPr lang="ja-JP" altLang="en-US" sz="2800" dirty="0">
                <a:solidFill>
                  <a:schemeClr val="tx1">
                    <a:lumMod val="50000"/>
                  </a:schemeClr>
                </a:solidFill>
              </a:rPr>
              <a:t>（南アジアおよび東南アジアにおいて用いられた古代語）</a:t>
            </a:r>
            <a:r>
              <a:rPr lang="ja-JP" altLang="en-US" sz="3600" dirty="0">
                <a:solidFill>
                  <a:schemeClr val="tx1">
                    <a:lumMod val="50000"/>
                  </a:schemeClr>
                </a:solidFill>
              </a:rPr>
              <a:t>で</a:t>
            </a:r>
            <a:endParaRPr lang="en-US" altLang="ja-JP" sz="3600" dirty="0">
              <a:solidFill>
                <a:schemeClr val="tx1">
                  <a:lumMod val="50000"/>
                </a:schemeClr>
              </a:solidFill>
            </a:endParaRPr>
          </a:p>
          <a:p>
            <a:pPr fontAlgn="auto">
              <a:spcBef>
                <a:spcPts val="0"/>
              </a:spcBef>
              <a:spcAft>
                <a:spcPts val="0"/>
              </a:spcAft>
              <a:defRPr/>
            </a:pPr>
            <a:r>
              <a:rPr lang="ja-JP" altLang="en-US" sz="3600" dirty="0">
                <a:solidFill>
                  <a:srgbClr val="00B050"/>
                </a:solidFill>
              </a:rPr>
              <a:t>「</a:t>
            </a:r>
            <a:r>
              <a:rPr lang="en-US" altLang="ja-JP" sz="3600" dirty="0" err="1">
                <a:solidFill>
                  <a:srgbClr val="00B050"/>
                </a:solidFill>
              </a:rPr>
              <a:t>singa</a:t>
            </a:r>
            <a:r>
              <a:rPr lang="ja-JP" altLang="en-US" sz="3600" dirty="0">
                <a:solidFill>
                  <a:srgbClr val="00B050"/>
                </a:solidFill>
              </a:rPr>
              <a:t>＝ライオン」の「</a:t>
            </a:r>
            <a:r>
              <a:rPr lang="en-US" altLang="ja-JP" sz="3600" dirty="0" err="1">
                <a:solidFill>
                  <a:srgbClr val="00B050"/>
                </a:solidFill>
              </a:rPr>
              <a:t>pura</a:t>
            </a:r>
            <a:r>
              <a:rPr lang="ja-JP" altLang="en-US" sz="3600" dirty="0">
                <a:solidFill>
                  <a:srgbClr val="00B050"/>
                </a:solidFill>
              </a:rPr>
              <a:t>＝町」</a:t>
            </a:r>
            <a:endParaRPr lang="en-US" altLang="ja-JP" sz="3600" dirty="0">
              <a:solidFill>
                <a:srgbClr val="00B050"/>
              </a:solidFill>
            </a:endParaRPr>
          </a:p>
          <a:p>
            <a:pPr fontAlgn="auto">
              <a:spcBef>
                <a:spcPts val="0"/>
              </a:spcBef>
              <a:spcAft>
                <a:spcPts val="0"/>
              </a:spcAft>
              <a:defRPr/>
            </a:pPr>
            <a:r>
              <a:rPr lang="ja-JP" altLang="en-US" sz="3600" dirty="0">
                <a:solidFill>
                  <a:schemeClr val="tx1">
                    <a:lumMod val="50000"/>
                  </a:schemeClr>
                </a:solidFill>
              </a:rPr>
              <a:t>という意味。</a:t>
            </a:r>
            <a:endParaRPr lang="en-US" altLang="ja-JP" sz="3600" dirty="0">
              <a:solidFill>
                <a:schemeClr val="tx1">
                  <a:lumMod val="50000"/>
                </a:schemeClr>
              </a:solidFill>
            </a:endParaRPr>
          </a:p>
          <a:p>
            <a:pPr fontAlgn="auto">
              <a:spcBef>
                <a:spcPts val="0"/>
              </a:spcBef>
              <a:spcAft>
                <a:spcPts val="0"/>
              </a:spcAft>
              <a:defRPr/>
            </a:pPr>
            <a:endParaRPr lang="en-US" altLang="ja-JP" sz="3600" dirty="0">
              <a:solidFill>
                <a:schemeClr val="tx1">
                  <a:lumMod val="50000"/>
                </a:schemeClr>
              </a:solidFill>
            </a:endParaRPr>
          </a:p>
          <a:p>
            <a:pPr fontAlgn="auto">
              <a:spcBef>
                <a:spcPts val="0"/>
              </a:spcBef>
              <a:spcAft>
                <a:spcPts val="0"/>
              </a:spcAft>
              <a:defRPr/>
            </a:pPr>
            <a:endParaRPr lang="en-US" altLang="ja-JP" sz="3600" dirty="0">
              <a:solidFill>
                <a:schemeClr val="tx1">
                  <a:lumMod val="50000"/>
                </a:schemeClr>
              </a:solidFill>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382424884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シンガポールと日本の間には</a:t>
            </a: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r>
              <a:rPr lang="ja-JP" altLang="en-US" sz="3600" dirty="0">
                <a:solidFill>
                  <a:prstClr val="white"/>
                </a:solidFill>
                <a:latin typeface="Britannic Bold" panose="020B0903060703020204" pitchFamily="34" charset="0"/>
              </a:rPr>
              <a:t>何時間の時差があるか。</a:t>
            </a: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４時間</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１時間</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時差はない</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第４問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1545214845"/>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8"/>
                                        </p:tgtEl>
                                        <p:attrNameLst>
                                          <p:attrName>fillcolor</p:attrName>
                                        </p:attrNameLst>
                                      </p:cBhvr>
                                      <p:to>
                                        <a:srgbClr val="FF9900"/>
                                      </p:to>
                                    </p:animClr>
                                    <p:set>
                                      <p:cBhvr>
                                        <p:cTn id="44" dur="500" fill="hold"/>
                                        <p:tgtEl>
                                          <p:spTgt spid="8"/>
                                        </p:tgtEl>
                                        <p:attrNameLst>
                                          <p:attrName>fill.type</p:attrName>
                                        </p:attrNameLst>
                                      </p:cBhvr>
                                      <p:to>
                                        <p:strVal val="solid"/>
                                      </p:to>
                                    </p:set>
                                    <p:set>
                                      <p:cBhvr>
                                        <p:cTn id="45" dur="500" fill="hold"/>
                                        <p:tgtEl>
                                          <p:spTgt spid="8"/>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解説</a:t>
            </a:r>
            <a:endParaRPr kumimoji="1" lang="en-US" altLang="ja-JP"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3600" dirty="0">
                <a:solidFill>
                  <a:prstClr val="white">
                    <a:lumMod val="50000"/>
                  </a:prstClr>
                </a:solidFill>
                <a:latin typeface="Calibri"/>
                <a:ea typeface="ＭＳ Ｐゴシック" panose="020B0600070205080204" pitchFamily="50" charset="-128"/>
              </a:rPr>
              <a:t>シンガポールと日本の間には</a:t>
            </a:r>
            <a:endParaRPr lang="en-US" altLang="ja-JP" sz="3600" dirty="0">
              <a:solidFill>
                <a:prstClr val="white">
                  <a:lumMod val="50000"/>
                </a:prstClr>
              </a:solidFill>
              <a:latin typeface="Calibri"/>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１時間の時差</a:t>
            </a:r>
            <a:r>
              <a:rPr kumimoji="1" lang="ja-JP" altLang="en-US" sz="36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があります。</a:t>
            </a:r>
            <a:endParaRPr kumimoji="1" lang="en-US" altLang="ja-JP" sz="36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日本の方が１時間早い。</a:t>
            </a:r>
            <a:endParaRPr kumimoji="1" lang="en-US" altLang="ja-JP" sz="36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600" dirty="0">
              <a:solidFill>
                <a:prstClr val="white">
                  <a:lumMod val="50000"/>
                </a:prstClr>
              </a:solidFill>
              <a:latin typeface="Calibri"/>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6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42410553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シンガポールの国土面積に近い面積を持つのは次のどれか。</a:t>
            </a:r>
            <a:endPar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endParaRPr>
          </a:p>
        </p:txBody>
      </p:sp>
      <p:sp>
        <p:nvSpPr>
          <p:cNvPr id="6" name="六角形 5"/>
          <p:cNvSpPr/>
          <p:nvPr/>
        </p:nvSpPr>
        <p:spPr>
          <a:xfrm>
            <a:off x="464208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D. </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京都市</a:t>
            </a:r>
            <a:endParaRPr kumimoji="1" lang="ja-JP" alt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B. </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沖縄本島</a:t>
            </a:r>
            <a:endParaRPr kumimoji="1" lang="ja-JP" alt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C. </a:t>
            </a:r>
            <a:r>
              <a:rPr lang="ja-JP" altLang="en-US" sz="3600" dirty="0">
                <a:solidFill>
                  <a:prstClr val="white"/>
                </a:solidFill>
                <a:latin typeface="Britannic Bold" panose="020B0903060703020204" pitchFamily="34" charset="0"/>
                <a:ea typeface="ＭＳ Ｐゴシック" panose="020B0600070205080204" pitchFamily="50" charset="-128"/>
              </a:rPr>
              <a:t>バチカン市国</a:t>
            </a:r>
            <a:endPar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第５問</a:t>
            </a:r>
            <a:endPar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A</a:t>
            </a:r>
            <a:r>
              <a:rPr kumimoji="1" lang="en-US" altLang="ja-JP" sz="2400" b="0" i="0" u="none" strike="noStrike" kern="1200" cap="none" spc="0" normalizeH="0" baseline="0" noProof="0" dirty="0">
                <a:ln>
                  <a:noFill/>
                </a:ln>
                <a:solidFill>
                  <a:srgbClr val="C0504D">
                    <a:lumMod val="75000"/>
                  </a:srgbClr>
                </a:solidFill>
                <a:effectLst/>
                <a:uLnTx/>
                <a:uFillTx/>
                <a:latin typeface="Britannic Bold" panose="020B0903060703020204" pitchFamily="34" charset="0"/>
                <a:ea typeface="ＭＳ Ｐゴシック" panose="020B0600070205080204" pitchFamily="50" charset="-128"/>
                <a:cs typeface="+mn-cs"/>
              </a:rPr>
              <a:t>B</a:t>
            </a:r>
            <a:r>
              <a:rPr kumimoji="1" lang="en-US" altLang="ja-JP" sz="2400" b="0" i="0" u="none" strike="noStrike" kern="1200" cap="none" spc="0" normalizeH="0" baseline="0" noProof="0" dirty="0">
                <a:ln>
                  <a:noFill/>
                </a:ln>
                <a:solidFill>
                  <a:srgbClr val="00B050"/>
                </a:solidFill>
                <a:effectLst/>
                <a:uLnTx/>
                <a:uFillTx/>
                <a:latin typeface="Britannic Bold" panose="020B0903060703020204" pitchFamily="34" charset="0"/>
                <a:ea typeface="ＭＳ Ｐゴシック" panose="020B0600070205080204" pitchFamily="50" charset="-128"/>
                <a:cs typeface="+mn-cs"/>
              </a:rPr>
              <a:t>C</a:t>
            </a:r>
            <a:r>
              <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A. </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大分県</a:t>
            </a:r>
          </a:p>
        </p:txBody>
      </p:sp>
    </p:spTree>
    <p:extLst>
      <p:ext uri="{BB962C8B-B14F-4D97-AF65-F5344CB8AC3E}">
        <p14:creationId xmlns:p14="http://schemas.microsoft.com/office/powerpoint/2010/main" val="395452443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6"/>
                                        </p:tgtEl>
                                        <p:attrNameLst>
                                          <p:attrName>fillcolor</p:attrName>
                                        </p:attrNameLst>
                                      </p:cBhvr>
                                      <p:to>
                                        <a:srgbClr val="FF9900"/>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解説</a:t>
            </a:r>
            <a:endParaRPr kumimoji="1" lang="en-US" altLang="ja-JP"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lvl="0" fontAlgn="auto">
              <a:spcBef>
                <a:spcPts val="0"/>
              </a:spcBef>
              <a:spcAft>
                <a:spcPts val="0"/>
              </a:spcAft>
              <a:defRPr/>
            </a:pPr>
            <a:r>
              <a:rPr kumimoji="1" lang="ja-JP" altLang="en-US" sz="2800" b="0" i="0" u="none" strike="noStrike" kern="1200" cap="none" spc="0" normalizeH="0" baseline="0" noProof="0" dirty="0">
                <a:ln>
                  <a:noFill/>
                </a:ln>
                <a:solidFill>
                  <a:srgbClr val="FFFF00"/>
                </a:solidFill>
                <a:effectLst/>
                <a:uLnTx/>
                <a:uFillTx/>
                <a:latin typeface="ＭＳ ゴシック" panose="020B0609070205080204" pitchFamily="49" charset="-128"/>
                <a:ea typeface="ＭＳ ゴシック" panose="020B0609070205080204" pitchFamily="49" charset="-128"/>
              </a:rPr>
              <a:t>シンガポール</a:t>
            </a:r>
            <a:r>
              <a:rPr lang="en-US" altLang="ja-JP" sz="2800" dirty="0">
                <a:solidFill>
                  <a:srgbClr val="FFFF00"/>
                </a:solidFill>
                <a:latin typeface="ＭＳ ゴシック" panose="020B0609070205080204" pitchFamily="49" charset="-128"/>
                <a:ea typeface="ＭＳ ゴシック" panose="020B0609070205080204" pitchFamily="49" charset="-128"/>
              </a:rPr>
              <a:t>-- 728</a:t>
            </a:r>
            <a:r>
              <a:rPr kumimoji="1" lang="en-US" altLang="ja-JP" sz="2800" b="0" i="0" u="none" strike="noStrike" kern="1200" cap="none" spc="0" normalizeH="0" baseline="0" noProof="0" dirty="0">
                <a:ln>
                  <a:noFill/>
                </a:ln>
                <a:solidFill>
                  <a:srgbClr val="FFFF00"/>
                </a:solidFill>
                <a:effectLst/>
                <a:uLnTx/>
                <a:uFillTx/>
                <a:latin typeface="ＭＳ ゴシック" panose="020B0609070205080204" pitchFamily="49" charset="-128"/>
                <a:ea typeface="ＭＳ ゴシック" panose="020B0609070205080204"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rPr>
              <a:t>京都市</a:t>
            </a:r>
            <a:r>
              <a:rPr kumimoji="1" lang="en-US" altLang="ja-JP" sz="2800" b="0"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rPr>
              <a:t>-------- 827㎢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rPr>
              <a:t>東京</a:t>
            </a:r>
            <a:r>
              <a:rPr kumimoji="1" lang="en-US" altLang="ja-JP" sz="2800" b="0"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rPr>
              <a:t>23</a:t>
            </a:r>
            <a:r>
              <a:rPr kumimoji="1" lang="ja-JP" altLang="en-US" sz="2800" b="0"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rPr>
              <a:t>区</a:t>
            </a:r>
            <a:r>
              <a:rPr kumimoji="1" lang="en-US" altLang="ja-JP" sz="2800" b="0"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rPr>
              <a:t>------ 627㎢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lumMod val="50000"/>
                  </a:prstClr>
                </a:solidFill>
                <a:effectLst/>
                <a:uLnTx/>
                <a:uFillTx/>
                <a:latin typeface="ＭＳ ゴシック" panose="020B0609070205080204" pitchFamily="49" charset="-128"/>
                <a:ea typeface="ＭＳ ゴシック" panose="020B0609070205080204" pitchFamily="49" charset="-128"/>
              </a:rPr>
              <a:t>沖縄本島</a:t>
            </a:r>
            <a:r>
              <a:rPr kumimoji="1" lang="en-US" altLang="ja-JP" sz="2800" b="0" i="0" u="none" strike="noStrike" kern="1200" cap="none" spc="0" normalizeH="0" baseline="0" noProof="0" dirty="0">
                <a:ln>
                  <a:noFill/>
                </a:ln>
                <a:solidFill>
                  <a:prstClr val="white">
                    <a:lumMod val="50000"/>
                  </a:prstClr>
                </a:solidFill>
                <a:effectLst/>
                <a:uLnTx/>
                <a:uFillTx/>
                <a:latin typeface="ＭＳ ゴシック" panose="020B0609070205080204" pitchFamily="49" charset="-128"/>
                <a:ea typeface="ＭＳ ゴシック" panose="020B0609070205080204" pitchFamily="49" charset="-128"/>
              </a:rPr>
              <a:t>------1199㎢</a:t>
            </a:r>
          </a:p>
          <a:p>
            <a:pPr fontAlgn="auto">
              <a:spcBef>
                <a:spcPts val="0"/>
              </a:spcBef>
              <a:spcAft>
                <a:spcPts val="0"/>
              </a:spcAft>
              <a:defRPr/>
            </a:pPr>
            <a:r>
              <a:rPr kumimoji="1" lang="ja-JP" altLang="en-US" sz="2800" b="0" i="0" u="none" strike="noStrike" kern="1200" cap="none" spc="0" normalizeH="0" baseline="0" noProof="0" dirty="0">
                <a:ln>
                  <a:noFill/>
                </a:ln>
                <a:solidFill>
                  <a:prstClr val="white">
                    <a:lumMod val="50000"/>
                  </a:prstClr>
                </a:solidFill>
                <a:effectLst/>
                <a:uLnTx/>
                <a:uFillTx/>
                <a:latin typeface="ＭＳ ゴシック" panose="020B0609070205080204" pitchFamily="49" charset="-128"/>
                <a:ea typeface="ＭＳ ゴシック" panose="020B0609070205080204" pitchFamily="49" charset="-128"/>
              </a:rPr>
              <a:t>バチカン市国</a:t>
            </a:r>
            <a:r>
              <a:rPr lang="en-US" altLang="ja-JP" sz="2800" dirty="0">
                <a:solidFill>
                  <a:prstClr val="white">
                    <a:lumMod val="50000"/>
                  </a:prstClr>
                </a:solidFill>
                <a:latin typeface="ＭＳ ゴシック" panose="020B0609070205080204" pitchFamily="49" charset="-128"/>
                <a:ea typeface="ＭＳ ゴシック" panose="020B0609070205080204" pitchFamily="49" charset="-128"/>
              </a:rPr>
              <a:t>-- 0.5㎢</a:t>
            </a:r>
          </a:p>
          <a:p>
            <a:pPr fontAlgn="auto">
              <a:spcBef>
                <a:spcPts val="0"/>
              </a:spcBef>
              <a:spcAft>
                <a:spcPts val="0"/>
              </a:spcAft>
              <a:defRPr/>
            </a:pPr>
            <a:endParaRPr lang="en-US" altLang="ja-JP" sz="2800" dirty="0">
              <a:solidFill>
                <a:prstClr val="white">
                  <a:lumMod val="50000"/>
                </a:prstClr>
              </a:solidFill>
              <a:latin typeface="ＭＳ ゴシック" panose="020B0609070205080204" pitchFamily="49" charset="-128"/>
              <a:ea typeface="ＭＳ ゴシック" panose="020B0609070205080204" pitchFamily="49" charset="-128"/>
            </a:endParaRPr>
          </a:p>
          <a:p>
            <a:pPr fontAlgn="auto">
              <a:spcBef>
                <a:spcPts val="0"/>
              </a:spcBef>
              <a:spcAft>
                <a:spcPts val="0"/>
              </a:spcAft>
              <a:defRPr/>
            </a:pPr>
            <a:endParaRPr kumimoji="1" lang="en-US" altLang="ja-JP" sz="2800" b="0" i="0" u="none" strike="noStrike" kern="1200" cap="none" spc="0" normalizeH="0" baseline="0" noProof="0" dirty="0">
              <a:ln>
                <a:noFill/>
              </a:ln>
              <a:solidFill>
                <a:prstClr val="white">
                  <a:lumMod val="50000"/>
                </a:prstClr>
              </a:solidFill>
              <a:effectLst/>
              <a:uLnTx/>
              <a:uFillTx/>
              <a:latin typeface="ＭＳ ゴシック" panose="020B0609070205080204" pitchFamily="49" charset="-128"/>
              <a:ea typeface="ＭＳ ゴシック" panose="020B0609070205080204" pitchFamily="49" charset="-128"/>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
        <p:nvSpPr>
          <p:cNvPr id="5" name="テキスト ボックス 4">
            <a:extLst>
              <a:ext uri="{FF2B5EF4-FFF2-40B4-BE49-F238E27FC236}">
                <a16:creationId xmlns:a16="http://schemas.microsoft.com/office/drawing/2014/main" id="{66D6333B-4BE7-4E95-B975-2165BA31AD70}"/>
              </a:ext>
            </a:extLst>
          </p:cNvPr>
          <p:cNvSpPr txBox="1"/>
          <p:nvPr/>
        </p:nvSpPr>
        <p:spPr>
          <a:xfrm>
            <a:off x="5220072" y="863590"/>
            <a:ext cx="2736304" cy="2862322"/>
          </a:xfrm>
          <a:prstGeom prst="rect">
            <a:avLst/>
          </a:prstGeom>
          <a:noFill/>
        </p:spPr>
        <p:txBody>
          <a:bodyPr wrap="square">
            <a:spAutoFit/>
          </a:bodyPr>
          <a:lstStyle/>
          <a:p>
            <a:r>
              <a:rPr lang="ja-JP" altLang="en-US" dirty="0"/>
              <a:t>シンガポールの面積を語る際によく引き合いに出されるのは「東京</a:t>
            </a:r>
            <a:r>
              <a:rPr lang="en-US" altLang="ja-JP" dirty="0"/>
              <a:t>23</a:t>
            </a:r>
            <a:r>
              <a:rPr lang="ja-JP" altLang="en-US" dirty="0"/>
              <a:t>区」の面積で約</a:t>
            </a:r>
            <a:r>
              <a:rPr lang="en-US" altLang="ja-JP" dirty="0"/>
              <a:t>627</a:t>
            </a:r>
            <a:r>
              <a:rPr lang="ja-JP" altLang="en-US" dirty="0"/>
              <a:t>㎢。ほぼ同じ。</a:t>
            </a:r>
            <a:endParaRPr lang="en-US" altLang="ja-JP" dirty="0"/>
          </a:p>
          <a:p>
            <a:r>
              <a:rPr lang="ja-JP" altLang="en-US" dirty="0"/>
              <a:t>修学旅行で京都へ訪れる地方の生徒にとっては、京都の方が感覚的に実感しやすいかも知れないと考え、今回は京都を選ぶ問題にしました。</a:t>
            </a:r>
            <a:endParaRPr lang="en-US" altLang="ja-JP" dirty="0"/>
          </a:p>
        </p:txBody>
      </p:sp>
    </p:spTree>
    <p:extLst>
      <p:ext uri="{BB962C8B-B14F-4D97-AF65-F5344CB8AC3E}">
        <p14:creationId xmlns:p14="http://schemas.microsoft.com/office/powerpoint/2010/main" val="75598246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3200" dirty="0">
                <a:solidFill>
                  <a:prstClr val="white"/>
                </a:solidFill>
                <a:latin typeface="Britannic Bold" panose="020B0903060703020204" pitchFamily="34" charset="0"/>
              </a:rPr>
              <a:t>シンガポールには政府公認のマーラインは何体あるか。</a:t>
            </a:r>
            <a:endParaRPr lang="en-US" altLang="ja-JP" sz="3200" dirty="0">
              <a:solidFill>
                <a:prstClr val="white"/>
              </a:solidFill>
              <a:latin typeface="Britannic Bold" panose="020B0903060703020204" pitchFamily="34" charset="0"/>
            </a:endParaRPr>
          </a:p>
          <a:p>
            <a:pPr lvl="0" algn="ctr" fontAlgn="auto">
              <a:spcBef>
                <a:spcPts val="0"/>
              </a:spcBef>
              <a:spcAft>
                <a:spcPts val="0"/>
              </a:spcAft>
              <a:defRPr/>
            </a:pPr>
            <a:endParaRPr lang="en-US" altLang="ja-JP" sz="3200" dirty="0">
              <a:solidFill>
                <a:prstClr val="white"/>
              </a:solidFill>
              <a:latin typeface="Britannic Bold" panose="020B0903060703020204" pitchFamily="34" charset="0"/>
            </a:endParaRPr>
          </a:p>
          <a:p>
            <a:pPr lvl="0" algn="ctr" fontAlgn="auto">
              <a:spcBef>
                <a:spcPts val="0"/>
              </a:spcBef>
              <a:spcAft>
                <a:spcPts val="0"/>
              </a:spcAft>
              <a:defRPr/>
            </a:pPr>
            <a:endParaRPr lang="en-US" altLang="ja-JP" sz="3200" dirty="0">
              <a:solidFill>
                <a:prstClr val="white"/>
              </a:solidFill>
              <a:latin typeface="Britannic Bold" panose="020B0903060703020204" pitchFamily="34" charset="0"/>
            </a:endParaRPr>
          </a:p>
          <a:p>
            <a:pPr lvl="0" algn="ctr" fontAlgn="auto">
              <a:spcBef>
                <a:spcPts val="0"/>
              </a:spcBef>
              <a:spcAft>
                <a:spcPts val="0"/>
              </a:spcAft>
              <a:defRPr/>
            </a:pPr>
            <a:endParaRPr lang="en-US" altLang="ja-JP" sz="3600" dirty="0">
              <a:solidFill>
                <a:prstClr val="white"/>
              </a:solidFill>
              <a:latin typeface="Britannic Bold" panose="020B0903060703020204" pitchFamily="34" charset="0"/>
            </a:endParaRPr>
          </a:p>
          <a:p>
            <a:pPr lvl="0" algn="ctr" fontAlgn="auto">
              <a:spcBef>
                <a:spcPts val="0"/>
              </a:spcBef>
              <a:spcAft>
                <a:spcPts val="0"/>
              </a:spcAft>
              <a:defRPr/>
            </a:pPr>
            <a:endParaRPr lang="en-US" altLang="ja-JP" sz="3600" dirty="0">
              <a:solidFill>
                <a:prstClr val="white"/>
              </a:solidFill>
              <a:latin typeface="Britannic Bold" panose="020B0903060703020204" pitchFamily="34" charset="0"/>
            </a:endParaRPr>
          </a:p>
          <a:p>
            <a:pPr lvl="0" algn="ctr" fontAlgn="auto">
              <a:spcBef>
                <a:spcPts val="0"/>
              </a:spcBef>
              <a:spcAft>
                <a:spcPts val="0"/>
              </a:spcAft>
              <a:defRPr/>
            </a:pPr>
            <a:endParaRPr lang="ja-JP" altLang="en-US" sz="3600" dirty="0">
              <a:solidFill>
                <a:prstClr val="white"/>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7</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1</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24</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第６問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pic>
        <p:nvPicPr>
          <p:cNvPr id="3" name="図 2">
            <a:extLst>
              <a:ext uri="{FF2B5EF4-FFF2-40B4-BE49-F238E27FC236}">
                <a16:creationId xmlns:a16="http://schemas.microsoft.com/office/drawing/2014/main" id="{ED097292-6D1A-4536-B6DE-70C217CF80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2211710"/>
            <a:ext cx="3456384" cy="2304256"/>
          </a:xfrm>
          <a:prstGeom prst="rect">
            <a:avLst/>
          </a:prstGeom>
        </p:spPr>
      </p:pic>
    </p:spTree>
    <p:extLst>
      <p:ext uri="{BB962C8B-B14F-4D97-AF65-F5344CB8AC3E}">
        <p14:creationId xmlns:p14="http://schemas.microsoft.com/office/powerpoint/2010/main" val="638714501"/>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6"/>
                                        </p:tgtEl>
                                        <p:attrNameLst>
                                          <p:attrName>fillcolor</p:attrName>
                                        </p:attrNameLst>
                                      </p:cBhvr>
                                      <p:to>
                                        <a:srgbClr val="FF9900"/>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解説</a:t>
            </a:r>
            <a:endParaRPr kumimoji="1" lang="en-US" altLang="ja-JP"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rPr>
              <a:t>7</a:t>
            </a:r>
            <a:r>
              <a:rPr kumimoji="1" lang="ja-JP" altLang="en-US" sz="20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rPr>
              <a:t>体あります。</a:t>
            </a:r>
            <a:r>
              <a:rPr kumimoji="1" lang="ja-JP" altLang="en-US" sz="20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最も有名なのはマーライオン公園のマーライオンで、高さは</a:t>
            </a:r>
            <a:r>
              <a:rPr kumimoji="1" lang="en-US" altLang="ja-JP" sz="20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8.6</a:t>
            </a:r>
            <a:r>
              <a:rPr kumimoji="1" lang="ja-JP" altLang="en-US" sz="20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メートル、重さは</a:t>
            </a:r>
            <a:r>
              <a:rPr kumimoji="1" lang="en-US" altLang="ja-JP" sz="20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70</a:t>
            </a:r>
            <a:r>
              <a:rPr kumimoji="1" lang="ja-JP" altLang="en-US" sz="20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トン。</a:t>
            </a:r>
            <a:endParaRPr kumimoji="1" lang="en-US" altLang="ja-JP" sz="20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000" dirty="0">
              <a:solidFill>
                <a:prstClr val="white">
                  <a:lumMod val="50000"/>
                </a:prstClr>
              </a:solidFill>
              <a:latin typeface="Calibri"/>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リゾート地として知られる</a:t>
            </a:r>
            <a:r>
              <a:rPr kumimoji="1" lang="ja-JP" altLang="en-US" sz="20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セントーサ島には、なんと高さ</a:t>
            </a:r>
            <a:r>
              <a:rPr kumimoji="1" lang="en-US" altLang="ja-JP" sz="2000" b="0" i="0" u="none" strike="noStrike" kern="1200" cap="none" spc="0" normalizeH="0" baseline="0" noProof="0" dirty="0" err="1">
                <a:ln>
                  <a:noFill/>
                </a:ln>
                <a:solidFill>
                  <a:srgbClr val="FFFF00"/>
                </a:solidFill>
                <a:effectLst/>
                <a:uLnTx/>
                <a:uFillTx/>
                <a:latin typeface="Calibri"/>
                <a:ea typeface="ＭＳ Ｐゴシック" panose="020B0600070205080204" pitchFamily="50" charset="-128"/>
                <a:cs typeface="+mn-cs"/>
              </a:rPr>
              <a:t>37m</a:t>
            </a:r>
            <a:r>
              <a:rPr kumimoji="1" lang="ja-JP" altLang="en-US" sz="20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のマーライオン像があります。</a:t>
            </a:r>
            <a:r>
              <a:rPr kumimoji="1" lang="ja-JP" altLang="en-US" sz="20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像の中に入ることができ、口の中から島の絶景を眺めることができるそうです。</a:t>
            </a:r>
            <a:endParaRPr kumimoji="1" lang="en-US" altLang="ja-JP" sz="20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広く風水が信じられるシンガポールでは、風水によって建物の位置や向きが決められることも多く、</a:t>
            </a:r>
            <a:r>
              <a:rPr kumimoji="1" lang="ja-JP" altLang="en-US" sz="20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マーライオン公園のマーライオンは繁栄をもたらすとされる東を向いている。</a:t>
            </a:r>
            <a:endParaRPr kumimoji="1" lang="en-US" altLang="ja-JP" sz="20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327730722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3312368"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200" dirty="0">
                <a:solidFill>
                  <a:prstClr val="white"/>
                </a:solidFill>
                <a:latin typeface="Britannic Bold" panose="020B0903060703020204" pitchFamily="34" charset="0"/>
              </a:rPr>
              <a:t>シンガポールで罰金となる行為はどれか。</a:t>
            </a:r>
            <a:endParaRPr lang="en-US" altLang="ja-JP" sz="3200" dirty="0">
              <a:solidFill>
                <a:prstClr val="white"/>
              </a:solidFill>
              <a:latin typeface="Britannic Bold" panose="020B0903060703020204" pitchFamily="34" charset="0"/>
            </a:endParaRPr>
          </a:p>
          <a:p>
            <a:pPr lvl="0" fontAlgn="auto">
              <a:spcBef>
                <a:spcPts val="0"/>
              </a:spcBef>
              <a:spcAft>
                <a:spcPts val="0"/>
              </a:spcAft>
              <a:defRPr/>
            </a:pPr>
            <a:endParaRPr lang="en-US" altLang="ja-JP" sz="3200" dirty="0">
              <a:solidFill>
                <a:prstClr val="white"/>
              </a:solidFill>
              <a:latin typeface="Britannic Bold" panose="020B0903060703020204" pitchFamily="34" charset="0"/>
            </a:endParaRPr>
          </a:p>
          <a:p>
            <a:pPr lvl="0" fontAlgn="auto">
              <a:spcBef>
                <a:spcPts val="0"/>
              </a:spcBef>
              <a:spcAft>
                <a:spcPts val="0"/>
              </a:spcAft>
              <a:defRPr/>
            </a:pPr>
            <a:endParaRPr lang="en-US" altLang="ja-JP" sz="3200" dirty="0">
              <a:solidFill>
                <a:prstClr val="white"/>
              </a:solidFill>
              <a:latin typeface="Britannic Bold" panose="020B0903060703020204" pitchFamily="34" charset="0"/>
            </a:endParaRPr>
          </a:p>
          <a:p>
            <a:pPr lvl="0" fontAlgn="auto">
              <a:spcBef>
                <a:spcPts val="0"/>
              </a:spcBef>
              <a:spcAft>
                <a:spcPts val="0"/>
              </a:spcAft>
              <a:defRPr/>
            </a:pPr>
            <a:endParaRPr lang="en-US" altLang="ja-JP" sz="3200" dirty="0">
              <a:solidFill>
                <a:prstClr val="white"/>
              </a:solidFill>
              <a:latin typeface="Britannic Bold" panose="020B0903060703020204" pitchFamily="34" charset="0"/>
            </a:endParaRPr>
          </a:p>
          <a:p>
            <a:pPr lvl="0" fontAlgn="auto">
              <a:spcBef>
                <a:spcPts val="0"/>
              </a:spcBef>
              <a:spcAft>
                <a:spcPts val="0"/>
              </a:spcAft>
              <a:defRPr/>
            </a:pPr>
            <a:endParaRPr lang="en-US" altLang="ja-JP" sz="3200" dirty="0">
              <a:solidFill>
                <a:prstClr val="white"/>
              </a:solidFill>
              <a:latin typeface="Britannic Bold" panose="020B0903060703020204" pitchFamily="34" charset="0"/>
            </a:endParaRPr>
          </a:p>
          <a:p>
            <a:pPr lvl="0" fontAlgn="auto">
              <a:spcBef>
                <a:spcPts val="0"/>
              </a:spcBef>
              <a:spcAft>
                <a:spcPts val="0"/>
              </a:spcAft>
              <a:defRPr/>
            </a:pPr>
            <a:endParaRPr lang="en-US" altLang="ja-JP" sz="3200" dirty="0">
              <a:solidFill>
                <a:prstClr val="white"/>
              </a:solidFill>
              <a:latin typeface="Britannic Bold" panose="020B0903060703020204" pitchFamily="34" charset="0"/>
            </a:endParaRPr>
          </a:p>
          <a:p>
            <a:pPr lvl="0" fontAlgn="auto">
              <a:spcBef>
                <a:spcPts val="0"/>
              </a:spcBef>
              <a:spcAft>
                <a:spcPts val="0"/>
              </a:spcAft>
              <a:defRPr/>
            </a:pPr>
            <a:endParaRPr lang="ja-JP" altLang="en-US" sz="3200" dirty="0">
              <a:solidFill>
                <a:prstClr val="white"/>
              </a:solidFill>
              <a:latin typeface="Britannic Bold" panose="020B0903060703020204" pitchFamily="34" charset="0"/>
            </a:endParaRPr>
          </a:p>
        </p:txBody>
      </p:sp>
      <p:sp>
        <p:nvSpPr>
          <p:cNvPr id="6" name="六角形 5"/>
          <p:cNvSpPr/>
          <p:nvPr/>
        </p:nvSpPr>
        <p:spPr>
          <a:xfrm>
            <a:off x="3790718" y="2936879"/>
            <a:ext cx="4927040"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600" b="0" i="0" u="none" strike="noStrike" kern="1200" cap="none" spc="0" normalizeH="0" baseline="0" noProof="0" dirty="0">
              <a:ln>
                <a:noFill/>
              </a:ln>
              <a:solidFill>
                <a:srgbClr val="FFC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B. </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政府の批判</a:t>
            </a:r>
            <a:endParaRPr kumimoji="1" lang="ja-JP" alt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 name="六角形 7"/>
          <p:cNvSpPr/>
          <p:nvPr/>
        </p:nvSpPr>
        <p:spPr>
          <a:xfrm>
            <a:off x="3779912" y="1861378"/>
            <a:ext cx="4927040"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A. </a:t>
            </a:r>
            <a:r>
              <a:rPr kumimoji="1" lang="ja-JP" altLang="en-US" sz="2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公衆トイレでの流し忘れ</a:t>
            </a:r>
            <a:endParaRPr kumimoji="1" lang="ja-JP" altLang="en-US" sz="2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9" name="六角形 8"/>
          <p:cNvSpPr/>
          <p:nvPr/>
        </p:nvSpPr>
        <p:spPr>
          <a:xfrm>
            <a:off x="3790718" y="4012381"/>
            <a:ext cx="490932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C. </a:t>
            </a:r>
            <a:r>
              <a:rPr kumimoji="1" lang="ja-JP" altLang="en-US" sz="28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公共の場での口笛</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第７問</a:t>
            </a:r>
            <a:endPar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A</a:t>
            </a:r>
            <a:r>
              <a:rPr kumimoji="1" lang="en-US" altLang="ja-JP" sz="2400" b="0" i="0" u="none" strike="noStrike" kern="1200" cap="none" spc="0" normalizeH="0" baseline="0" noProof="0" dirty="0">
                <a:ln>
                  <a:noFill/>
                </a:ln>
                <a:solidFill>
                  <a:srgbClr val="C0504D">
                    <a:lumMod val="75000"/>
                  </a:srgbClr>
                </a:solidFill>
                <a:effectLst/>
                <a:uLnTx/>
                <a:uFillTx/>
                <a:latin typeface="Britannic Bold" panose="020B0903060703020204" pitchFamily="34" charset="0"/>
                <a:ea typeface="ＭＳ Ｐゴシック" panose="020B0600070205080204" pitchFamily="50" charset="-128"/>
                <a:cs typeface="+mn-cs"/>
              </a:rPr>
              <a:t>B</a:t>
            </a:r>
            <a:r>
              <a:rPr kumimoji="1" lang="en-US" altLang="ja-JP" sz="2400" b="0" i="0" u="none" strike="noStrike" kern="1200" cap="none" spc="0" normalizeH="0" baseline="0" noProof="0" dirty="0">
                <a:ln>
                  <a:noFill/>
                </a:ln>
                <a:solidFill>
                  <a:srgbClr val="00B050"/>
                </a:solidFill>
                <a:effectLst/>
                <a:uLnTx/>
                <a:uFillTx/>
                <a:latin typeface="Britannic Bold" panose="020B0903060703020204" pitchFamily="34" charset="0"/>
                <a:ea typeface="ＭＳ Ｐゴシック" panose="020B0600070205080204" pitchFamily="50" charset="-128"/>
                <a:cs typeface="+mn-cs"/>
              </a:rPr>
              <a:t>C</a:t>
            </a:r>
            <a:r>
              <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 QUIZ</a:t>
            </a:r>
          </a:p>
        </p:txBody>
      </p:sp>
      <p:pic>
        <p:nvPicPr>
          <p:cNvPr id="3" name="図 2" descr="時計 が含まれている画像&#10;&#10;自動的に生成された説明">
            <a:extLst>
              <a:ext uri="{FF2B5EF4-FFF2-40B4-BE49-F238E27FC236}">
                <a16:creationId xmlns:a16="http://schemas.microsoft.com/office/drawing/2014/main" id="{08618BFC-76A0-45DA-9EE5-6410BCB245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4864" y="3906051"/>
            <a:ext cx="655468" cy="877148"/>
          </a:xfrm>
          <a:prstGeom prst="rect">
            <a:avLst/>
          </a:prstGeom>
        </p:spPr>
      </p:pic>
      <p:pic>
        <p:nvPicPr>
          <p:cNvPr id="7" name="図 6" descr="マグカップ が含まれている画像&#10;&#10;自動的に生成された説明">
            <a:extLst>
              <a:ext uri="{FF2B5EF4-FFF2-40B4-BE49-F238E27FC236}">
                <a16:creationId xmlns:a16="http://schemas.microsoft.com/office/drawing/2014/main" id="{A5AB4107-02C1-474D-86ED-F65E6121F2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1259" y="1779017"/>
            <a:ext cx="2101395" cy="2101395"/>
          </a:xfrm>
          <a:prstGeom prst="rect">
            <a:avLst/>
          </a:prstGeom>
        </p:spPr>
      </p:pic>
      <p:pic>
        <p:nvPicPr>
          <p:cNvPr id="14" name="図 13" descr="座る, 暗い, ランプ, 光 が含まれている画像&#10;&#10;自動的に生成された説明">
            <a:extLst>
              <a:ext uri="{FF2B5EF4-FFF2-40B4-BE49-F238E27FC236}">
                <a16:creationId xmlns:a16="http://schemas.microsoft.com/office/drawing/2014/main" id="{69E574CA-4C0A-411C-9DC3-0A24587DB8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63" y="2571750"/>
            <a:ext cx="2624613" cy="1968460"/>
          </a:xfrm>
          <a:prstGeom prst="rect">
            <a:avLst/>
          </a:prstGeom>
        </p:spPr>
      </p:pic>
    </p:spTree>
    <p:extLst>
      <p:ext uri="{BB962C8B-B14F-4D97-AF65-F5344CB8AC3E}">
        <p14:creationId xmlns:p14="http://schemas.microsoft.com/office/powerpoint/2010/main" val="85633816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8"/>
                                        </p:tgtEl>
                                        <p:attrNameLst>
                                          <p:attrName>fillcolor</p:attrName>
                                        </p:attrNameLst>
                                      </p:cBhvr>
                                      <p:to>
                                        <a:srgbClr val="FF9900"/>
                                      </p:to>
                                    </p:animClr>
                                    <p:set>
                                      <p:cBhvr>
                                        <p:cTn id="39" dur="500" fill="hold"/>
                                        <p:tgtEl>
                                          <p:spTgt spid="8"/>
                                        </p:tgtEl>
                                        <p:attrNameLst>
                                          <p:attrName>fill.type</p:attrName>
                                        </p:attrNameLst>
                                      </p:cBhvr>
                                      <p:to>
                                        <p:strVal val="solid"/>
                                      </p:to>
                                    </p:set>
                                    <p:set>
                                      <p:cBhvr>
                                        <p:cTn id="40" dur="500" fill="hold"/>
                                        <p:tgtEl>
                                          <p:spTgt spid="8"/>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解説</a:t>
            </a:r>
            <a:endParaRPr kumimoji="1" lang="en-US" altLang="ja-JP"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言語や文化が異なる人々</a:t>
            </a: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が安全・安心に気持ちよく暮らせるように国内には様々な規則が設けられている。</a:t>
            </a:r>
            <a:endPar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トイレの流し忘れの初犯では罰金約</a:t>
            </a:r>
            <a:r>
              <a:rPr kumimoji="1" lang="en-US" altLang="ja-JP" sz="2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8</a:t>
            </a:r>
            <a:r>
              <a:rPr kumimoji="1" lang="ja-JP" altLang="en-US" sz="2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万円。</a:t>
            </a:r>
            <a:endParaRPr kumimoji="1" lang="en-US" altLang="ja-JP" sz="28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165933129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正方形/長方形 5"/>
          <p:cNvSpPr/>
          <p:nvPr/>
        </p:nvSpPr>
        <p:spPr>
          <a:xfrm>
            <a:off x="647564" y="544240"/>
            <a:ext cx="7848872" cy="1224136"/>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w="11430"/>
                <a:solidFill>
                  <a:srgbClr val="7030A0"/>
                </a:solidFill>
                <a:effectLst>
                  <a:outerShdw blurRad="80000" dist="40000" dir="5040000" algn="tl">
                    <a:srgbClr val="000000">
                      <a:alpha val="30000"/>
                    </a:srgbClr>
                  </a:outerShdw>
                </a:effectLst>
                <a:uLnTx/>
                <a:uFillTx/>
                <a:latin typeface="まーと中細丸ゴシック教漢" panose="02000000000000000000" pitchFamily="2" charset="-128"/>
                <a:ea typeface="まーと中細丸ゴシック教漢" panose="02000000000000000000" pitchFamily="2" charset="-128"/>
                <a:cs typeface="+mn-cs"/>
              </a:rPr>
              <a:t>新世界</a:t>
            </a:r>
            <a:r>
              <a:rPr kumimoji="1" lang="ja-JP" altLang="en-US" sz="5400" b="1" i="0" u="none" strike="noStrike" kern="1200" cap="none" spc="0" normalizeH="0" baseline="0" noProof="0" dirty="0">
                <a:ln w="11430"/>
                <a:solidFill>
                  <a:srgbClr val="C00000"/>
                </a:solidFill>
                <a:effectLst>
                  <a:outerShdw blurRad="80000" dist="40000" dir="5040000" algn="tl">
                    <a:srgbClr val="000000">
                      <a:alpha val="30000"/>
                    </a:srgbClr>
                  </a:outerShdw>
                </a:effectLst>
                <a:uLnTx/>
                <a:uFillTx/>
                <a:latin typeface="まーと中細丸ゴシック教漢" panose="02000000000000000000" pitchFamily="2" charset="-128"/>
                <a:ea typeface="まーと中細丸ゴシック教漢" panose="02000000000000000000" pitchFamily="2" charset="-128"/>
                <a:cs typeface="+mn-cs"/>
              </a:rPr>
              <a:t>発見</a:t>
            </a:r>
            <a:r>
              <a:rPr kumimoji="1" lang="ja-JP" altLang="en-US" sz="5400" b="1" i="0" u="none" strike="noStrike" kern="1200" cap="none" spc="0" normalizeH="0" baseline="0" noProof="0" dirty="0">
                <a:ln w="11430"/>
                <a:solidFill>
                  <a:srgbClr val="7030A0"/>
                </a:solidFill>
                <a:effectLst>
                  <a:outerShdw blurRad="80000" dist="40000" dir="5040000" algn="tl">
                    <a:srgbClr val="000000">
                      <a:alpha val="30000"/>
                    </a:srgbClr>
                  </a:outerShdw>
                </a:effectLst>
                <a:uLnTx/>
                <a:uFillTx/>
                <a:latin typeface="まーと中細丸ゴシック教漢" panose="02000000000000000000" pitchFamily="2" charset="-128"/>
                <a:ea typeface="まーと中細丸ゴシック教漢" panose="02000000000000000000" pitchFamily="2" charset="-128"/>
                <a:cs typeface="+mn-cs"/>
              </a:rPr>
              <a:t>クイズ</a:t>
            </a:r>
          </a:p>
        </p:txBody>
      </p:sp>
      <p:sp>
        <p:nvSpPr>
          <p:cNvPr id="5" name="正方形/長方形 4"/>
          <p:cNvSpPr/>
          <p:nvPr/>
        </p:nvSpPr>
        <p:spPr>
          <a:xfrm>
            <a:off x="4572000" y="2067694"/>
            <a:ext cx="4140300" cy="746465"/>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w="11430"/>
                <a:solidFill>
                  <a:srgbClr val="00B0F0"/>
                </a:solidFill>
                <a:effectLst>
                  <a:outerShdw blurRad="80000" dist="40000" dir="5040000" algn="tl">
                    <a:srgbClr val="000000">
                      <a:alpha val="30000"/>
                    </a:srgbClr>
                  </a:outerShdw>
                </a:effectLst>
                <a:uLnTx/>
                <a:uFillTx/>
                <a:latin typeface="まーと中細丸ゴシック" panose="02000000000000000000" pitchFamily="2" charset="-128"/>
                <a:ea typeface="まーと中細丸ゴシック" panose="02000000000000000000" pitchFamily="2" charset="-128"/>
                <a:cs typeface="+mn-cs"/>
              </a:rPr>
              <a:t>シンガポール編</a:t>
            </a:r>
          </a:p>
        </p:txBody>
      </p:sp>
      <p:sp>
        <p:nvSpPr>
          <p:cNvPr id="7" name="正方形/長方形 6"/>
          <p:cNvSpPr/>
          <p:nvPr/>
        </p:nvSpPr>
        <p:spPr>
          <a:xfrm>
            <a:off x="755576" y="2112875"/>
            <a:ext cx="3384376" cy="656102"/>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w="11430"/>
                <a:solidFill>
                  <a:srgbClr val="00B050"/>
                </a:solidFill>
                <a:effectLst>
                  <a:outerShdw blurRad="80000" dist="40000" dir="5040000" algn="tl">
                    <a:srgbClr val="000000">
                      <a:alpha val="30000"/>
                    </a:srgbClr>
                  </a:outerShdw>
                </a:effectLst>
                <a:uLnTx/>
                <a:uFillTx/>
                <a:latin typeface="まーと中細丸ゴシック教漢" panose="02000000000000000000" pitchFamily="2" charset="-128"/>
                <a:ea typeface="まーと中細丸ゴシック教漢" panose="02000000000000000000" pitchFamily="2" charset="-128"/>
                <a:cs typeface="+mn-cs"/>
              </a:rPr>
              <a:t>あなたは知ってる？</a:t>
            </a:r>
            <a:endParaRPr kumimoji="1" lang="en-US" altLang="ja-JP" sz="5400" b="1" i="0" u="none" strike="noStrike" kern="1200" cap="none" spc="0" normalizeH="0" baseline="0" noProof="0" dirty="0">
              <a:ln w="11430"/>
              <a:solidFill>
                <a:srgbClr val="00B050"/>
              </a:solidFill>
              <a:effectLst>
                <a:outerShdw blurRad="80000" dist="40000" dir="5040000" algn="tl">
                  <a:srgbClr val="000000">
                    <a:alpha val="30000"/>
                  </a:srgbClr>
                </a:outerShdw>
              </a:effectLst>
              <a:uLnTx/>
              <a:uFillTx/>
              <a:latin typeface="まーと中細丸ゴシック教漢" panose="02000000000000000000" pitchFamily="2" charset="-128"/>
              <a:ea typeface="まーと中細丸ゴシック教漢" panose="02000000000000000000" pitchFamily="2" charset="-128"/>
              <a:cs typeface="+mn-cs"/>
            </a:endParaRPr>
          </a:p>
        </p:txBody>
      </p:sp>
      <p:pic>
        <p:nvPicPr>
          <p:cNvPr id="8" name="図 7" descr="食品, 持つ, テーブル, ホワイト が含まれている画像&#10;&#10;自動的に生成された説明">
            <a:extLst>
              <a:ext uri="{FF2B5EF4-FFF2-40B4-BE49-F238E27FC236}">
                <a16:creationId xmlns:a16="http://schemas.microsoft.com/office/drawing/2014/main" id="{EBFC2931-7D28-413E-AD8B-B99BB323C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2931790"/>
            <a:ext cx="1872208" cy="1872208"/>
          </a:xfrm>
          <a:prstGeom prst="rect">
            <a:avLst/>
          </a:prstGeom>
        </p:spPr>
      </p:pic>
    </p:spTree>
  </p:cSld>
  <p:clrMapOvr>
    <a:masterClrMapping/>
  </p:clrMapOvr>
  <p:transition>
    <p:sndAc>
      <p:stSnd>
        <p:snd r:embed="rId2" name="abc-start1-33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0"/>
                                        <p:tgtEl>
                                          <p:spTgt spid="7"/>
                                        </p:tgtEl>
                                      </p:cBhvr>
                                    </p:animEffect>
                                  </p:childTnLst>
                                </p:cTn>
                              </p:par>
                            </p:childTnLst>
                          </p:cTn>
                        </p:par>
                        <p:par>
                          <p:cTn id="8" fill="hold">
                            <p:stCondLst>
                              <p:cond delay="5000"/>
                            </p:stCondLst>
                            <p:childTnLst>
                              <p:par>
                                <p:cTn id="9" presetID="56" presetClass="entr" presetSubtype="0"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2500" autoRev="1" fill="hold">
                                          <p:stCondLst>
                                            <p:cond delay="0"/>
                                          </p:stCondLst>
                                        </p:cTn>
                                        <p:tgtEl>
                                          <p:spTgt spid="5"/>
                                        </p:tgtEl>
                                        <p:attrNameLst>
                                          <p:attrName>ppt_w</p:attrName>
                                        </p:attrNameLst>
                                      </p:cBhvr>
                                    </p:anim>
                                    <p:anim by="(#ppt_w*0.50)" calcmode="lin" valueType="num">
                                      <p:cBhvr>
                                        <p:cTn id="12" dur="2500" decel="50000" autoRev="1" fill="hold">
                                          <p:stCondLst>
                                            <p:cond delay="0"/>
                                          </p:stCondLst>
                                        </p:cTn>
                                        <p:tgtEl>
                                          <p:spTgt spid="5"/>
                                        </p:tgtEl>
                                        <p:attrNameLst>
                                          <p:attrName>ppt_x</p:attrName>
                                        </p:attrNameLst>
                                      </p:cBhvr>
                                    </p:anim>
                                    <p:anim from="(-#ppt_h/2)" to="(#ppt_y)" calcmode="lin" valueType="num">
                                      <p:cBhvr>
                                        <p:cTn id="13" dur="5000" fill="hold">
                                          <p:stCondLst>
                                            <p:cond delay="0"/>
                                          </p:stCondLst>
                                        </p:cTn>
                                        <p:tgtEl>
                                          <p:spTgt spid="5"/>
                                        </p:tgtEl>
                                        <p:attrNameLst>
                                          <p:attrName>ppt_y</p:attrName>
                                        </p:attrNameLst>
                                      </p:cBhvr>
                                    </p:anim>
                                    <p:animRot by="21600000">
                                      <p:cBhvr>
                                        <p:cTn id="14" dur="5000" fill="hold">
                                          <p:stCondLst>
                                            <p:cond delay="0"/>
                                          </p:stCondLst>
                                        </p:cTn>
                                        <p:tgtEl>
                                          <p:spTgt spid="5"/>
                                        </p:tgtEl>
                                        <p:attrNameLst>
                                          <p:attrName>r</p:attrName>
                                        </p:attrNameLst>
                                      </p:cBhvr>
                                    </p:animRot>
                                  </p:childTnLst>
                                </p:cTn>
                              </p:par>
                            </p:childTnLst>
                          </p:cTn>
                        </p:par>
                        <p:par>
                          <p:cTn id="15" fill="hold">
                            <p:stCondLst>
                              <p:cond delay="13000"/>
                            </p:stCondLst>
                            <p:childTnLst>
                              <p:par>
                                <p:cTn id="16" presetID="12" presetClass="entr" presetSubtype="4" fill="hold" nodeType="after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シンガポールに持ち込めないものはどれか。</a:t>
            </a: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endParaRPr kumimoji="1" lang="en-US" altLang="ja-JP"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endParaRPr>
          </a:p>
          <a:p>
            <a:pPr lvl="0" fontAlgn="auto">
              <a:spcBef>
                <a:spcPts val="0"/>
              </a:spcBef>
              <a:spcAft>
                <a:spcPts val="0"/>
              </a:spcAft>
              <a:defRPr/>
            </a:pPr>
            <a:endParaRPr lang="en-US" altLang="ja-JP" sz="3600" dirty="0">
              <a:solidFill>
                <a:prstClr val="white"/>
              </a:solidFill>
              <a:latin typeface="Britannic Bold" panose="020B0903060703020204" pitchFamily="34" charset="0"/>
              <a:ea typeface="ＭＳ Ｐゴシック" panose="020B0600070205080204" pitchFamily="50" charset="-128"/>
            </a:endParaRPr>
          </a:p>
          <a:p>
            <a:pPr lvl="0" fontAlgn="auto">
              <a:spcBef>
                <a:spcPts val="0"/>
              </a:spcBef>
              <a:spcAft>
                <a:spcPts val="0"/>
              </a:spcAft>
              <a:defRPr/>
            </a:pPr>
            <a:endParaRPr kumimoji="1" lang="en-US" altLang="ja-JP"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endParaRPr>
          </a:p>
          <a:p>
            <a:pPr lvl="0" fontAlgn="auto">
              <a:spcBef>
                <a:spcPts val="0"/>
              </a:spcBef>
              <a:spcAft>
                <a:spcPts val="0"/>
              </a:spcAft>
              <a:defRPr/>
            </a:pPr>
            <a:endParaRPr lang="en-US" altLang="ja-JP" sz="3600" dirty="0">
              <a:solidFill>
                <a:prstClr val="white"/>
              </a:solidFill>
              <a:latin typeface="Britannic Bold" panose="020B0903060703020204" pitchFamily="34" charset="0"/>
              <a:ea typeface="ＭＳ Ｐゴシック" panose="020B0600070205080204" pitchFamily="50" charset="-128"/>
            </a:endParaRPr>
          </a:p>
          <a:p>
            <a:pPr lvl="0" fontAlgn="auto">
              <a:spcBef>
                <a:spcPts val="0"/>
              </a:spcBef>
              <a:spcAft>
                <a:spcPts val="0"/>
              </a:spcAft>
              <a:defRPr/>
            </a:pPr>
            <a:endPar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600" b="0" i="0" u="none" strike="noStrike" kern="1200" cap="none" spc="0" normalizeH="0" baseline="0" noProof="0" dirty="0">
              <a:ln>
                <a:noFill/>
              </a:ln>
              <a:solidFill>
                <a:srgbClr val="FFC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B. </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緑茶</a:t>
            </a:r>
            <a:endParaRPr kumimoji="1" lang="ja-JP" alt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A. </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コーヒー豆</a:t>
            </a:r>
            <a:endParaRPr kumimoji="1" lang="ja-JP" alt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C. </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ガム</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第８問</a:t>
            </a:r>
            <a:endPar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A</a:t>
            </a:r>
            <a:r>
              <a:rPr kumimoji="1" lang="en-US" altLang="ja-JP" sz="2400" b="0" i="0" u="none" strike="noStrike" kern="1200" cap="none" spc="0" normalizeH="0" baseline="0" noProof="0" dirty="0">
                <a:ln>
                  <a:noFill/>
                </a:ln>
                <a:solidFill>
                  <a:srgbClr val="C0504D">
                    <a:lumMod val="75000"/>
                  </a:srgbClr>
                </a:solidFill>
                <a:effectLst/>
                <a:uLnTx/>
                <a:uFillTx/>
                <a:latin typeface="Britannic Bold" panose="020B0903060703020204" pitchFamily="34" charset="0"/>
                <a:ea typeface="ＭＳ Ｐゴシック" panose="020B0600070205080204" pitchFamily="50" charset="-128"/>
                <a:cs typeface="+mn-cs"/>
              </a:rPr>
              <a:t>B</a:t>
            </a:r>
            <a:r>
              <a:rPr kumimoji="1" lang="en-US" altLang="ja-JP" sz="2400" b="0" i="0" u="none" strike="noStrike" kern="1200" cap="none" spc="0" normalizeH="0" baseline="0" noProof="0" dirty="0">
                <a:ln>
                  <a:noFill/>
                </a:ln>
                <a:solidFill>
                  <a:srgbClr val="00B050"/>
                </a:solidFill>
                <a:effectLst/>
                <a:uLnTx/>
                <a:uFillTx/>
                <a:latin typeface="Britannic Bold" panose="020B0903060703020204" pitchFamily="34" charset="0"/>
                <a:ea typeface="ＭＳ Ｐゴシック" panose="020B0600070205080204" pitchFamily="50" charset="-128"/>
                <a:cs typeface="+mn-cs"/>
              </a:rPr>
              <a:t>C</a:t>
            </a:r>
            <a:r>
              <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 QUIZ</a:t>
            </a:r>
          </a:p>
        </p:txBody>
      </p:sp>
      <p:pic>
        <p:nvPicPr>
          <p:cNvPr id="3" name="図 2" descr="ロゴ&#10;&#10;自動的に生成された説明">
            <a:extLst>
              <a:ext uri="{FF2B5EF4-FFF2-40B4-BE49-F238E27FC236}">
                <a16:creationId xmlns:a16="http://schemas.microsoft.com/office/drawing/2014/main" id="{EA0E24AB-170D-47C5-B096-88F27E4471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069" y="2139702"/>
            <a:ext cx="2897931" cy="2048708"/>
          </a:xfrm>
          <a:prstGeom prst="rect">
            <a:avLst/>
          </a:prstGeom>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34575F39-8295-4B85-B3D3-6A1269EA0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751" y="2893774"/>
            <a:ext cx="1197560" cy="1837745"/>
          </a:xfrm>
          <a:prstGeom prst="rect">
            <a:avLst/>
          </a:prstGeom>
        </p:spPr>
      </p:pic>
      <p:pic>
        <p:nvPicPr>
          <p:cNvPr id="14" name="図 13" descr="ロゴ&#10;&#10;自動的に生成された説明">
            <a:extLst>
              <a:ext uri="{FF2B5EF4-FFF2-40B4-BE49-F238E27FC236}">
                <a16:creationId xmlns:a16="http://schemas.microsoft.com/office/drawing/2014/main" id="{8085E7BE-7EFB-497F-9710-0BC09CA32D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186" y="2254893"/>
            <a:ext cx="681986" cy="681986"/>
          </a:xfrm>
          <a:prstGeom prst="rect">
            <a:avLst/>
          </a:prstGeom>
        </p:spPr>
      </p:pic>
    </p:spTree>
    <p:extLst>
      <p:ext uri="{BB962C8B-B14F-4D97-AF65-F5344CB8AC3E}">
        <p14:creationId xmlns:p14="http://schemas.microsoft.com/office/powerpoint/2010/main" val="2528951090"/>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9"/>
                                        </p:tgtEl>
                                        <p:attrNameLst>
                                          <p:attrName>fillcolor</p:attrName>
                                        </p:attrNameLst>
                                      </p:cBhvr>
                                      <p:to>
                                        <a:srgbClr val="FF9900"/>
                                      </p:to>
                                    </p:animClr>
                                    <p:set>
                                      <p:cBhvr>
                                        <p:cTn id="39" dur="500" fill="hold"/>
                                        <p:tgtEl>
                                          <p:spTgt spid="9"/>
                                        </p:tgtEl>
                                        <p:attrNameLst>
                                          <p:attrName>fill.type</p:attrName>
                                        </p:attrNameLst>
                                      </p:cBhvr>
                                      <p:to>
                                        <p:strVal val="solid"/>
                                      </p:to>
                                    </p:set>
                                    <p:set>
                                      <p:cBhvr>
                                        <p:cTn id="40" dur="50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解説</a:t>
            </a:r>
            <a:endParaRPr kumimoji="1" lang="en-US" altLang="ja-JP"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シンガポールでは、</a:t>
            </a:r>
            <a:r>
              <a:rPr lang="ja-JP" altLang="en-US" sz="2800" dirty="0">
                <a:solidFill>
                  <a:prstClr val="white">
                    <a:lumMod val="50000"/>
                  </a:prstClr>
                </a:solidFill>
                <a:latin typeface="Calibri"/>
                <a:ea typeface="ＭＳ Ｐゴシック" panose="020B0600070205080204" pitchFamily="50" charset="-128"/>
              </a:rPr>
              <a:t>町</a:t>
            </a: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をきれに保つため、</a:t>
            </a:r>
            <a:r>
              <a:rPr kumimoji="1" lang="ja-JP" altLang="en-US" sz="28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チューインガムについては製造</a:t>
            </a:r>
            <a:r>
              <a:rPr lang="ja-JP" altLang="en-US" sz="2800" dirty="0">
                <a:solidFill>
                  <a:srgbClr val="00B050"/>
                </a:solidFill>
                <a:latin typeface="Calibri"/>
                <a:ea typeface="ＭＳ Ｐゴシック" panose="020B0600070205080204" pitchFamily="50" charset="-128"/>
              </a:rPr>
              <a:t>・</a:t>
            </a:r>
            <a:r>
              <a:rPr kumimoji="1" lang="ja-JP" altLang="en-US" sz="28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販売</a:t>
            </a:r>
            <a:r>
              <a:rPr lang="ja-JP" altLang="en-US" sz="2800" dirty="0">
                <a:solidFill>
                  <a:srgbClr val="00B050"/>
                </a:solidFill>
                <a:latin typeface="Calibri"/>
                <a:ea typeface="ＭＳ Ｐゴシック" panose="020B0600070205080204" pitchFamily="50" charset="-128"/>
              </a:rPr>
              <a:t>・</a:t>
            </a:r>
            <a:r>
              <a:rPr kumimoji="1" lang="ja-JP" altLang="en-US" sz="28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持ち込みが全面的に禁止</a:t>
            </a: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されています。</a:t>
            </a:r>
            <a:endPar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 例外として、薬局での医療用ガムの販売は認められれています。</a:t>
            </a:r>
            <a:endParaRPr kumimoji="1" lang="en-US" altLang="ja-JP" sz="40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223854497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400" dirty="0">
                <a:solidFill>
                  <a:prstClr val="white"/>
                </a:solidFill>
                <a:latin typeface="Britannic Bold" panose="020B0903060703020204" pitchFamily="34" charset="0"/>
              </a:rPr>
              <a:t>シンガポールで使える紙幣は</a:t>
            </a:r>
            <a:r>
              <a:rPr lang="en-US" altLang="ja-JP" sz="2400" dirty="0">
                <a:solidFill>
                  <a:prstClr val="white"/>
                </a:solidFill>
                <a:latin typeface="Britannic Bold" panose="020B0903060703020204" pitchFamily="34" charset="0"/>
              </a:rPr>
              <a:t>7</a:t>
            </a:r>
            <a:r>
              <a:rPr lang="ja-JP" altLang="en-US" sz="2400" dirty="0">
                <a:solidFill>
                  <a:prstClr val="white"/>
                </a:solidFill>
                <a:latin typeface="Britannic Bold" panose="020B0903060703020204" pitchFamily="34" charset="0"/>
              </a:rPr>
              <a:t>種類ある。</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最も高額の紙幣は日本円に換算するといくらか。</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endParaRPr lang="en-US" altLang="ja-JP" sz="3000" dirty="0">
              <a:solidFill>
                <a:prstClr val="white"/>
              </a:solidFill>
              <a:latin typeface="Britannic Bold" panose="020B0903060703020204" pitchFamily="34" charset="0"/>
            </a:endParaRPr>
          </a:p>
          <a:p>
            <a:pPr lvl="0" fontAlgn="auto">
              <a:spcBef>
                <a:spcPts val="0"/>
              </a:spcBef>
              <a:spcAft>
                <a:spcPts val="0"/>
              </a:spcAft>
              <a:defRPr/>
            </a:pPr>
            <a:endParaRPr kumimoji="1" lang="en-US" altLang="ja-JP" sz="30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endParaRPr>
          </a:p>
          <a:p>
            <a:pPr lvl="0" fontAlgn="auto">
              <a:spcBef>
                <a:spcPts val="0"/>
              </a:spcBef>
              <a:spcAft>
                <a:spcPts val="0"/>
              </a:spcAft>
              <a:defRPr/>
            </a:pPr>
            <a:endParaRPr kumimoji="1" lang="ja-JP" altLang="en-US" sz="30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600" b="0" i="0" u="none" strike="noStrike" kern="1200" cap="none" spc="0" normalizeH="0" baseline="0" noProof="0" dirty="0">
              <a:ln>
                <a:noFill/>
              </a:ln>
              <a:solidFill>
                <a:srgbClr val="FFC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B. </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約８０万円</a:t>
            </a:r>
            <a:endParaRPr kumimoji="1" lang="ja-JP" alt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A. </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約８万円</a:t>
            </a:r>
            <a:endParaRPr kumimoji="1" lang="ja-JP" alt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C. </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約８００万円</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第９問</a:t>
            </a:r>
            <a:endPar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A</a:t>
            </a:r>
            <a:r>
              <a:rPr kumimoji="1" lang="en-US" altLang="ja-JP" sz="2400" b="0" i="0" u="none" strike="noStrike" kern="1200" cap="none" spc="0" normalizeH="0" baseline="0" noProof="0" dirty="0">
                <a:ln>
                  <a:noFill/>
                </a:ln>
                <a:solidFill>
                  <a:srgbClr val="C0504D">
                    <a:lumMod val="75000"/>
                  </a:srgbClr>
                </a:solidFill>
                <a:effectLst/>
                <a:uLnTx/>
                <a:uFillTx/>
                <a:latin typeface="Britannic Bold" panose="020B0903060703020204" pitchFamily="34" charset="0"/>
                <a:ea typeface="ＭＳ Ｐゴシック" panose="020B0600070205080204" pitchFamily="50" charset="-128"/>
                <a:cs typeface="+mn-cs"/>
              </a:rPr>
              <a:t>B</a:t>
            </a:r>
            <a:r>
              <a:rPr kumimoji="1" lang="en-US" altLang="ja-JP" sz="2400" b="0" i="0" u="none" strike="noStrike" kern="1200" cap="none" spc="0" normalizeH="0" baseline="0" noProof="0" dirty="0">
                <a:ln>
                  <a:noFill/>
                </a:ln>
                <a:solidFill>
                  <a:srgbClr val="00B050"/>
                </a:solidFill>
                <a:effectLst/>
                <a:uLnTx/>
                <a:uFillTx/>
                <a:latin typeface="Britannic Bold" panose="020B0903060703020204" pitchFamily="34" charset="0"/>
                <a:ea typeface="ＭＳ Ｐゴシック" panose="020B0600070205080204" pitchFamily="50" charset="-128"/>
                <a:cs typeface="+mn-cs"/>
              </a:rPr>
              <a:t>C</a:t>
            </a:r>
            <a:r>
              <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 QUIZ</a:t>
            </a:r>
          </a:p>
        </p:txBody>
      </p:sp>
      <p:pic>
        <p:nvPicPr>
          <p:cNvPr id="7" name="図 6">
            <a:extLst>
              <a:ext uri="{FF2B5EF4-FFF2-40B4-BE49-F238E27FC236}">
                <a16:creationId xmlns:a16="http://schemas.microsoft.com/office/drawing/2014/main" id="{E0B72206-4DB1-4DB4-A379-25445CD08C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6" y="2427734"/>
            <a:ext cx="3116058" cy="2078995"/>
          </a:xfrm>
          <a:prstGeom prst="rect">
            <a:avLst/>
          </a:prstGeom>
        </p:spPr>
      </p:pic>
    </p:spTree>
    <p:extLst>
      <p:ext uri="{BB962C8B-B14F-4D97-AF65-F5344CB8AC3E}">
        <p14:creationId xmlns:p14="http://schemas.microsoft.com/office/powerpoint/2010/main" val="92698937"/>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6"/>
                                        </p:tgtEl>
                                        <p:attrNameLst>
                                          <p:attrName>fillcolor</p:attrName>
                                        </p:attrNameLst>
                                      </p:cBhvr>
                                      <p:to>
                                        <a:srgbClr val="FF9900"/>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解説</a:t>
            </a:r>
            <a:endParaRPr kumimoji="1" lang="en-US" altLang="ja-JP"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dirty="0">
                <a:solidFill>
                  <a:srgbClr val="FFFF00"/>
                </a:solidFill>
                <a:latin typeface="Calibri"/>
                <a:ea typeface="ＭＳ Ｐゴシック" panose="020B0600070205080204" pitchFamily="50" charset="-128"/>
              </a:rPr>
              <a:t>10000</a:t>
            </a:r>
            <a:r>
              <a:rPr lang="ja-JP" altLang="en-US" sz="2800" dirty="0">
                <a:solidFill>
                  <a:srgbClr val="FFFF00"/>
                </a:solidFill>
                <a:latin typeface="Calibri"/>
                <a:ea typeface="ＭＳ Ｐゴシック" panose="020B0600070205080204" pitchFamily="50" charset="-128"/>
              </a:rPr>
              <a:t>シンガポールドル紙幣</a:t>
            </a:r>
            <a:r>
              <a:rPr lang="ja-JP" altLang="en-US" sz="2800" dirty="0">
                <a:solidFill>
                  <a:prstClr val="white">
                    <a:lumMod val="50000"/>
                  </a:prstClr>
                </a:solidFill>
                <a:latin typeface="Calibri"/>
                <a:ea typeface="ＭＳ Ｐゴシック" panose="020B0600070205080204" pitchFamily="50" charset="-128"/>
              </a:rPr>
              <a:t>で、</a:t>
            </a: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日本円では約</a:t>
            </a:r>
            <a:r>
              <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80</a:t>
            </a: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万円。</a:t>
            </a:r>
            <a:r>
              <a:rPr kumimoji="1" lang="ja-JP" altLang="en-US" sz="28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世界最高額紙幣としてギネスブックにも認定されています。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残念ながら、</a:t>
            </a:r>
            <a:r>
              <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2014</a:t>
            </a: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年に発行が終了しており、現在はあまり流通していないようです。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また、</a:t>
            </a:r>
            <a:r>
              <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7</a:t>
            </a: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種類の紙幣すべてに</a:t>
            </a:r>
            <a:r>
              <a:rPr kumimoji="1" lang="ja-JP" altLang="en-US" sz="28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初代大統領ユソフ・ビン・イサークの肖像</a:t>
            </a: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が描かれている。</a:t>
            </a:r>
            <a:endParaRPr kumimoji="1" lang="en-US" altLang="ja-JP" sz="40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335954963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2200" dirty="0">
                <a:solidFill>
                  <a:prstClr val="white"/>
                </a:solidFill>
                <a:latin typeface="Britannic Bold" panose="020B0903060703020204" pitchFamily="34" charset="0"/>
              </a:rPr>
              <a:t>ホテル「マリーナベイ・サンズ」はシンガポールのランドマーク的存在。</a:t>
            </a:r>
            <a:endParaRPr lang="en-US" altLang="ja-JP" sz="2200" dirty="0">
              <a:solidFill>
                <a:prstClr val="white"/>
              </a:solidFill>
              <a:latin typeface="Britannic Bold" panose="020B0903060703020204" pitchFamily="34" charset="0"/>
            </a:endParaRPr>
          </a:p>
          <a:p>
            <a:pPr lvl="0" fontAlgn="auto">
              <a:spcBef>
                <a:spcPts val="0"/>
              </a:spcBef>
              <a:spcAft>
                <a:spcPts val="0"/>
              </a:spcAft>
              <a:defRPr/>
            </a:pPr>
            <a:endParaRPr lang="en-US" altLang="ja-JP" sz="1400" dirty="0">
              <a:solidFill>
                <a:prstClr val="white"/>
              </a:solidFill>
              <a:latin typeface="Britannic Bold" panose="020B0903060703020204" pitchFamily="34" charset="0"/>
            </a:endParaRPr>
          </a:p>
          <a:p>
            <a:pPr lvl="0" fontAlgn="auto">
              <a:spcBef>
                <a:spcPts val="0"/>
              </a:spcBef>
              <a:spcAft>
                <a:spcPts val="0"/>
              </a:spcAft>
              <a:defRPr/>
            </a:pPr>
            <a:r>
              <a:rPr lang="ja-JP" altLang="en-US" sz="2200" dirty="0">
                <a:solidFill>
                  <a:prstClr val="white"/>
                </a:solidFill>
                <a:latin typeface="Britannic Bold" panose="020B0903060703020204" pitchFamily="34" charset="0"/>
              </a:rPr>
              <a:t>連結された屋上部分にある巨大な施設とは何か。</a:t>
            </a:r>
            <a:endParaRPr lang="en-US" altLang="ja-JP" sz="2200" dirty="0">
              <a:solidFill>
                <a:prstClr val="white"/>
              </a:solidFill>
              <a:latin typeface="Britannic Bold" panose="020B0903060703020204" pitchFamily="34" charset="0"/>
            </a:endParaRPr>
          </a:p>
          <a:p>
            <a:pPr lvl="0" fontAlgn="auto">
              <a:spcBef>
                <a:spcPts val="0"/>
              </a:spcBef>
              <a:spcAft>
                <a:spcPts val="0"/>
              </a:spcAft>
              <a:defRPr/>
            </a:pPr>
            <a:endParaRPr lang="en-US" altLang="ja-JP" sz="2200" dirty="0">
              <a:solidFill>
                <a:prstClr val="white"/>
              </a:solidFill>
              <a:latin typeface="Britannic Bold" panose="020B0903060703020204" pitchFamily="34" charset="0"/>
            </a:endParaRPr>
          </a:p>
          <a:p>
            <a:pPr lvl="0" fontAlgn="auto">
              <a:spcBef>
                <a:spcPts val="0"/>
              </a:spcBef>
              <a:spcAft>
                <a:spcPts val="0"/>
              </a:spcAft>
              <a:defRPr/>
            </a:pPr>
            <a:endParaRPr lang="en-US" altLang="ja-JP" sz="2200" dirty="0">
              <a:solidFill>
                <a:prstClr val="white"/>
              </a:solidFill>
              <a:latin typeface="Britannic Bold" panose="020B0903060703020204" pitchFamily="34" charset="0"/>
            </a:endParaRPr>
          </a:p>
          <a:p>
            <a:pPr lvl="0" fontAlgn="auto">
              <a:spcBef>
                <a:spcPts val="0"/>
              </a:spcBef>
              <a:spcAft>
                <a:spcPts val="0"/>
              </a:spcAft>
              <a:defRPr/>
            </a:pPr>
            <a:endPar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endParaRPr>
          </a:p>
          <a:p>
            <a:pPr lvl="0" fontAlgn="auto">
              <a:spcBef>
                <a:spcPts val="0"/>
              </a:spcBef>
              <a:spcAft>
                <a:spcPts val="0"/>
              </a:spcAft>
              <a:defRPr/>
            </a:pPr>
            <a:endParaRPr lang="en-US" altLang="ja-JP" sz="2400" dirty="0">
              <a:solidFill>
                <a:prstClr val="white"/>
              </a:solidFill>
              <a:latin typeface="Britannic Bold" panose="020B0903060703020204" pitchFamily="34" charset="0"/>
              <a:ea typeface="ＭＳ Ｐゴシック" panose="020B0600070205080204" pitchFamily="50" charset="-128"/>
            </a:endParaRPr>
          </a:p>
          <a:p>
            <a:pPr lvl="0" fontAlgn="auto">
              <a:spcBef>
                <a:spcPts val="0"/>
              </a:spcBef>
              <a:spcAft>
                <a:spcPts val="0"/>
              </a:spcAft>
              <a:defRPr/>
            </a:pPr>
            <a:endPar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endParaRPr>
          </a:p>
          <a:p>
            <a:pPr lvl="0" fontAlgn="auto">
              <a:spcBef>
                <a:spcPts val="0"/>
              </a:spcBef>
              <a:spcAft>
                <a:spcPts val="0"/>
              </a:spcAft>
              <a:defRPr/>
            </a:pPr>
            <a:endParaRPr kumimoji="1" lang="ja-JP" altLang="en-US" sz="2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endParaRPr>
          </a:p>
        </p:txBody>
      </p:sp>
      <p:sp>
        <p:nvSpPr>
          <p:cNvPr id="6" name="六角形 5"/>
          <p:cNvSpPr/>
          <p:nvPr/>
        </p:nvSpPr>
        <p:spPr>
          <a:xfrm>
            <a:off x="4642088" y="3364780"/>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C. </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プール</a:t>
            </a:r>
            <a:endParaRPr kumimoji="1" lang="ja-JP" alt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B. </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刑務所</a:t>
            </a:r>
            <a:endParaRPr kumimoji="1" lang="ja-JP" alt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9" name="六角形 8"/>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A. </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カジノ</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第１０問</a:t>
            </a:r>
            <a:endPar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A</a:t>
            </a:r>
            <a:r>
              <a:rPr kumimoji="1" lang="en-US" altLang="ja-JP" sz="2400" b="0" i="0" u="none" strike="noStrike" kern="1200" cap="none" spc="0" normalizeH="0" baseline="0" noProof="0" dirty="0">
                <a:ln>
                  <a:noFill/>
                </a:ln>
                <a:solidFill>
                  <a:srgbClr val="C0504D">
                    <a:lumMod val="75000"/>
                  </a:srgbClr>
                </a:solidFill>
                <a:effectLst/>
                <a:uLnTx/>
                <a:uFillTx/>
                <a:latin typeface="Britannic Bold" panose="020B0903060703020204" pitchFamily="34" charset="0"/>
                <a:ea typeface="ＭＳ Ｐゴシック" panose="020B0600070205080204" pitchFamily="50" charset="-128"/>
                <a:cs typeface="+mn-cs"/>
              </a:rPr>
              <a:t>B</a:t>
            </a:r>
            <a:r>
              <a:rPr kumimoji="1" lang="en-US" altLang="ja-JP" sz="2400" b="0" i="0" u="none" strike="noStrike" kern="1200" cap="none" spc="0" normalizeH="0" baseline="0" noProof="0" dirty="0">
                <a:ln>
                  <a:noFill/>
                </a:ln>
                <a:solidFill>
                  <a:srgbClr val="00B050"/>
                </a:solidFill>
                <a:effectLst/>
                <a:uLnTx/>
                <a:uFillTx/>
                <a:latin typeface="Britannic Bold" panose="020B0903060703020204" pitchFamily="34" charset="0"/>
                <a:ea typeface="ＭＳ Ｐゴシック" panose="020B0600070205080204" pitchFamily="50" charset="-128"/>
                <a:cs typeface="+mn-cs"/>
              </a:rPr>
              <a:t>C</a:t>
            </a:r>
            <a:r>
              <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FFC000"/>
                </a:solidFill>
                <a:effectLst/>
                <a:uLnTx/>
                <a:uFillTx/>
                <a:latin typeface="Britannic Bold" panose="020B0903060703020204" pitchFamily="34" charset="0"/>
                <a:ea typeface="ＭＳ Ｐゴシック" panose="020B0600070205080204" pitchFamily="50" charset="-128"/>
                <a:cs typeface="+mn-cs"/>
              </a:rPr>
              <a:t>D</a:t>
            </a:r>
            <a:r>
              <a:rPr kumimoji="1" lang="en-US" altLang="ja-JP" sz="3600" b="0" i="0" u="none" strike="noStrike" kern="1200" cap="none" spc="0" normalizeH="0" baseline="0" noProof="0">
                <a:ln>
                  <a:noFill/>
                </a:ln>
                <a:solidFill>
                  <a:srgbClr val="FFC000"/>
                </a:solidFill>
                <a:effectLst/>
                <a:uLnTx/>
                <a:uFillTx/>
                <a:latin typeface="Britannic Bold" panose="020B0903060703020204" pitchFamily="34" charset="0"/>
                <a:ea typeface="ＭＳ Ｐゴシック" panose="020B0600070205080204" pitchFamily="50" charset="-128"/>
                <a:cs typeface="+mn-cs"/>
              </a:rPr>
              <a:t>. </a:t>
            </a:r>
            <a:r>
              <a:rPr kumimoji="1" lang="ja-JP" altLang="en-US" sz="3600" b="0" i="0" u="none" strike="noStrike" kern="1200" cap="none" spc="0" normalizeH="0" baseline="0" noProof="0">
                <a:ln>
                  <a:noFill/>
                </a:ln>
                <a:solidFill>
                  <a:prstClr val="white"/>
                </a:solidFill>
                <a:effectLst/>
                <a:uLnTx/>
                <a:uFillTx/>
                <a:latin typeface="Britannic Bold" panose="020B0903060703020204" pitchFamily="34" charset="0"/>
                <a:ea typeface="ＭＳ Ｐゴシック" panose="020B0600070205080204" pitchFamily="50" charset="-128"/>
                <a:cs typeface="+mn-cs"/>
              </a:rPr>
              <a:t>遊園地</a:t>
            </a:r>
            <a:endPar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B174EC3F-2595-4E9F-ACB7-CF902177FB7D}"/>
              </a:ext>
            </a:extLst>
          </p:cNvPr>
          <p:cNvPicPr>
            <a:picLocks noChangeAspect="1"/>
          </p:cNvPicPr>
          <p:nvPr/>
        </p:nvPicPr>
        <p:blipFill>
          <a:blip r:embed="rId6"/>
          <a:stretch>
            <a:fillRect/>
          </a:stretch>
        </p:blipFill>
        <p:spPr>
          <a:xfrm>
            <a:off x="895412" y="2643758"/>
            <a:ext cx="2888678" cy="1925785"/>
          </a:xfrm>
          <a:prstGeom prst="rect">
            <a:avLst/>
          </a:prstGeom>
        </p:spPr>
      </p:pic>
    </p:spTree>
    <p:extLst>
      <p:ext uri="{BB962C8B-B14F-4D97-AF65-F5344CB8AC3E}">
        <p14:creationId xmlns:p14="http://schemas.microsoft.com/office/powerpoint/2010/main" val="165448272"/>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fade">
                                      <p:cBhvr>
                                        <p:cTn id="44" dur="500"/>
                                        <p:tgtEl>
                                          <p:spTgt spid="1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mph" presetSubtype="2" repeatCount="10000" fill="hold" nodeType="clickEffect">
                                  <p:stCondLst>
                                    <p:cond delay="0"/>
                                  </p:stCondLst>
                                  <p:childTnLst>
                                    <p:animClr clrSpc="rgb" dir="cw">
                                      <p:cBhvr>
                                        <p:cTn id="48" dur="500" fill="hold"/>
                                        <p:tgtEl>
                                          <p:spTgt spid="6"/>
                                        </p:tgtEl>
                                        <p:attrNameLst>
                                          <p:attrName>fillcolor</p:attrName>
                                        </p:attrNameLst>
                                      </p:cBhvr>
                                      <p:to>
                                        <a:srgbClr val="FF990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解説</a:t>
            </a:r>
            <a:endParaRPr kumimoji="1" lang="en-US" altLang="ja-JP"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fontAlgn="auto">
              <a:spcBef>
                <a:spcPts val="0"/>
              </a:spcBef>
              <a:spcAft>
                <a:spcPts val="0"/>
              </a:spcAft>
              <a:defRPr/>
            </a:pP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屋上にある</a:t>
            </a:r>
            <a:r>
              <a:rPr kumimoji="1" lang="ja-JP" altLang="en-US" sz="28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「インフィニティ・プール」</a:t>
            </a: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は全長</a:t>
            </a:r>
            <a:r>
              <a:rPr kumimoji="1" lang="en-US" altLang="ja-JP" sz="2800" b="0" i="0" u="none" strike="noStrike" kern="1200" cap="none" spc="0" normalizeH="0" baseline="0" noProof="0" dirty="0" err="1">
                <a:ln>
                  <a:noFill/>
                </a:ln>
                <a:solidFill>
                  <a:prstClr val="white">
                    <a:lumMod val="50000"/>
                  </a:prstClr>
                </a:solidFill>
                <a:effectLst/>
                <a:uLnTx/>
                <a:uFillTx/>
                <a:latin typeface="Calibri"/>
                <a:ea typeface="ＭＳ Ｐゴシック" panose="020B0600070205080204" pitchFamily="50" charset="-128"/>
                <a:cs typeface="+mn-cs"/>
              </a:rPr>
              <a:t>150m</a:t>
            </a:r>
            <a:r>
              <a:rPr lang="ja-JP" altLang="en-US" sz="2800" dirty="0">
                <a:solidFill>
                  <a:prstClr val="white">
                    <a:lumMod val="50000"/>
                  </a:prstClr>
                </a:solidFill>
              </a:rPr>
              <a:t>。</a:t>
            </a:r>
            <a:r>
              <a:rPr lang="ja-JP" altLang="en-US" sz="2800" dirty="0">
                <a:solidFill>
                  <a:srgbClr val="FFFF00"/>
                </a:solidFill>
              </a:rPr>
              <a:t>世界一高い場所にある屋外プールとして有名です。その高さ、なんと</a:t>
            </a:r>
            <a:r>
              <a:rPr lang="en-US" altLang="ja-JP" sz="2800" dirty="0" err="1">
                <a:solidFill>
                  <a:srgbClr val="FFFF00"/>
                </a:solidFill>
              </a:rPr>
              <a:t>200m</a:t>
            </a:r>
            <a:r>
              <a:rPr lang="ja-JP" altLang="en-US" sz="2800" dirty="0">
                <a:solidFill>
                  <a:srgbClr val="FFFF00"/>
                </a:solidFill>
              </a:rPr>
              <a:t>。</a:t>
            </a:r>
            <a:endParaRPr lang="en-US" altLang="ja-JP" sz="4000" dirty="0">
              <a:solidFill>
                <a:srgbClr val="FFFF00"/>
              </a:solidFill>
            </a:endParaRPr>
          </a:p>
          <a:p>
            <a:pPr lvl="0" fontAlgn="auto">
              <a:spcBef>
                <a:spcPts val="0"/>
              </a:spcBef>
              <a:spcAft>
                <a:spcPts val="0"/>
              </a:spcAft>
              <a:defRPr/>
            </a:pPr>
            <a:endParaRPr lang="en-US" altLang="ja-JP" sz="1400" dirty="0">
              <a:solidFill>
                <a:prstClr val="white">
                  <a:lumMod val="50000"/>
                </a:prstClr>
              </a:solidFill>
            </a:endParaRPr>
          </a:p>
          <a:p>
            <a:pPr lvl="0" fontAlgn="auto">
              <a:spcBef>
                <a:spcPts val="0"/>
              </a:spcBef>
              <a:spcAft>
                <a:spcPts val="0"/>
              </a:spcAft>
              <a:defRPr/>
            </a:pPr>
            <a:r>
              <a:rPr lang="ja-JP" altLang="en-US" sz="2800" dirty="0">
                <a:solidFill>
                  <a:prstClr val="white">
                    <a:lumMod val="50000"/>
                  </a:prstClr>
                </a:solidFill>
              </a:rPr>
              <a:t>プール</a:t>
            </a: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からシンガポールの美しい街並みを眺めることができます。</a:t>
            </a:r>
            <a:endPar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159380189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正方形/長方形 4"/>
          <p:cNvSpPr/>
          <p:nvPr/>
        </p:nvSpPr>
        <p:spPr>
          <a:xfrm>
            <a:off x="2663788" y="2189708"/>
            <a:ext cx="3816424" cy="764084"/>
          </a:xfrm>
          <a:prstGeom prst="rect">
            <a:avLst/>
          </a:prstGeom>
          <a:noFill/>
          <a:ln>
            <a:noFill/>
          </a:ln>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rPr>
              <a:t>THE END</a:t>
            </a:r>
            <a:endParaRPr lang="ja-JP" altLang="en-US"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endParaRPr>
          </a:p>
        </p:txBody>
      </p:sp>
      <p:sp>
        <p:nvSpPr>
          <p:cNvPr id="2" name="正方形/長方形 1">
            <a:extLst>
              <a:ext uri="{FF2B5EF4-FFF2-40B4-BE49-F238E27FC236}">
                <a16:creationId xmlns:a16="http://schemas.microsoft.com/office/drawing/2014/main" id="{AC8BA97C-BCAB-46F9-8971-394E41F7FDE0}"/>
              </a:ext>
            </a:extLst>
          </p:cNvPr>
          <p:cNvSpPr/>
          <p:nvPr/>
        </p:nvSpPr>
        <p:spPr>
          <a:xfrm>
            <a:off x="3204158" y="3075806"/>
            <a:ext cx="2735684" cy="461665"/>
          </a:xfrm>
          <a:prstGeom prst="rect">
            <a:avLst/>
          </a:prstGeom>
          <a:noFill/>
        </p:spPr>
        <p:txBody>
          <a:bodyPr wrap="none" lIns="91440" tIns="45720" rIns="91440" bIns="45720">
            <a:spAutoFit/>
          </a:bodyPr>
          <a:lstStyle/>
          <a:p>
            <a:pPr algn="ctr"/>
            <a:r>
              <a:rPr lang="en-US" altLang="ja-JP"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www.e-kyozai.com</a:t>
            </a:r>
            <a:endParaRPr lang="ja-JP" alt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78283541"/>
      </p:ext>
    </p:extLst>
  </p:cSld>
  <p:clrMapOvr>
    <a:masterClrMapping/>
  </p:clrMapOvr>
  <p:transition>
    <p:sndAc>
      <p:stSnd>
        <p:snd r:embed="rId3" name="abc-ending-audiostock_23808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シンガポール・クイズ　</a:t>
            </a:r>
            <a:r>
              <a:rPr lang="ja-JP" altLang="en-US" sz="3600" dirty="0">
                <a:solidFill>
                  <a:srgbClr val="FFFF00"/>
                </a:solidFill>
              </a:rPr>
              <a:t>ルール①</a:t>
            </a:r>
            <a:endParaRPr lang="en-US" altLang="ja-JP" sz="3600" dirty="0">
              <a:solidFill>
                <a:srgbClr val="FFFF00"/>
              </a:solidFill>
            </a:endParaRPr>
          </a:p>
          <a:p>
            <a:pPr fontAlgn="auto">
              <a:spcBef>
                <a:spcPts val="0"/>
              </a:spcBef>
              <a:spcAft>
                <a:spcPts val="0"/>
              </a:spcAft>
              <a:defRPr/>
            </a:pPr>
            <a:r>
              <a:rPr lang="ja-JP" altLang="en-US" sz="3600" dirty="0"/>
              <a:t>個人戦で勝負します。</a:t>
            </a:r>
            <a:endParaRPr lang="en-US" altLang="ja-JP" sz="3600" dirty="0"/>
          </a:p>
          <a:p>
            <a:pPr fontAlgn="auto">
              <a:spcBef>
                <a:spcPts val="0"/>
              </a:spcBef>
              <a:spcAft>
                <a:spcPts val="0"/>
              </a:spcAft>
              <a:defRPr/>
            </a:pPr>
            <a:r>
              <a:rPr lang="ja-JP" altLang="en-US" sz="3600" dirty="0"/>
              <a:t>相談しても</a:t>
            </a:r>
            <a:r>
              <a:rPr lang="en-US" altLang="ja-JP" sz="3600" dirty="0"/>
              <a:t>OK</a:t>
            </a:r>
            <a:r>
              <a:rPr lang="ja-JP" altLang="en-US" sz="3600" dirty="0"/>
              <a:t>。</a:t>
            </a:r>
            <a:endParaRPr lang="en-US" altLang="ja-JP" sz="3600"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シンガポール・クイズ　</a:t>
            </a:r>
            <a:r>
              <a:rPr lang="ja-JP" altLang="en-US" sz="3600" dirty="0">
                <a:solidFill>
                  <a:srgbClr val="FFFF00"/>
                </a:solidFill>
              </a:rPr>
              <a:t>ルール②</a:t>
            </a:r>
            <a:endParaRPr lang="en-US" altLang="ja-JP" sz="3600" dirty="0"/>
          </a:p>
          <a:p>
            <a:pPr fontAlgn="auto">
              <a:spcBef>
                <a:spcPts val="0"/>
              </a:spcBef>
              <a:spcAft>
                <a:spcPts val="0"/>
              </a:spcAft>
              <a:defRPr/>
            </a:pPr>
            <a:r>
              <a:rPr lang="ja-JP" altLang="en-US" sz="3600" dirty="0"/>
              <a:t>解答時間は１分です。</a:t>
            </a:r>
            <a:endParaRPr lang="en-US" altLang="ja-JP" sz="3600" dirty="0"/>
          </a:p>
          <a:p>
            <a:pPr fontAlgn="auto">
              <a:spcBef>
                <a:spcPts val="0"/>
              </a:spcBef>
              <a:spcAft>
                <a:spcPts val="0"/>
              </a:spcAft>
              <a:defRPr/>
            </a:pPr>
            <a:r>
              <a:rPr lang="ja-JP" altLang="en-US" sz="3600" dirty="0"/>
              <a:t>チロリンチャイムが鳴ります。</a:t>
            </a:r>
            <a:endParaRPr lang="en-US" altLang="ja-JP" sz="3600" dirty="0"/>
          </a:p>
        </p:txBody>
      </p:sp>
    </p:spTree>
    <p:extLst>
      <p:ext uri="{BB962C8B-B14F-4D97-AF65-F5344CB8AC3E}">
        <p14:creationId xmlns:p14="http://schemas.microsoft.com/office/powerpoint/2010/main" val="2061817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709831" y="915566"/>
            <a:ext cx="7724339" cy="2016224"/>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シンガポールの国旗は赤と白の２色からなる。</a:t>
            </a:r>
            <a:r>
              <a:rPr kumimoji="1" lang="en-US" altLang="ja-JP" sz="3600" b="0" i="0" u="none" strike="noStrike" kern="1200" cap="none" spc="0" normalizeH="0" baseline="0" noProof="0" dirty="0">
                <a:ln>
                  <a:noFill/>
                </a:ln>
                <a:solidFill>
                  <a:srgbClr val="C00000"/>
                </a:solidFill>
                <a:effectLst/>
                <a:uLnTx/>
                <a:uFillTx/>
                <a:latin typeface="Britannic Bold" panose="020B0903060703020204" pitchFamily="34" charset="0"/>
                <a:ea typeface="ＭＳ Ｐゴシック" panose="020B0600070205080204" pitchFamily="50" charset="-128"/>
                <a:cs typeface="+mn-cs"/>
              </a:rPr>
              <a:t>YES</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か</a:t>
            </a:r>
            <a:r>
              <a:rPr kumimoji="1" lang="en-US" altLang="ja-JP" sz="36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NO</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か。</a:t>
            </a:r>
          </a:p>
        </p:txBody>
      </p:sp>
      <p:sp>
        <p:nvSpPr>
          <p:cNvPr id="6" name="六角形 5"/>
          <p:cNvSpPr/>
          <p:nvPr/>
        </p:nvSpPr>
        <p:spPr>
          <a:xfrm>
            <a:off x="6012161" y="3198271"/>
            <a:ext cx="2422009" cy="1647417"/>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5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No</a:t>
            </a:r>
            <a:endParaRPr kumimoji="1" lang="ja-JP" altLang="en-US" sz="7500" b="0" i="0" u="none" strike="noStrike" kern="1200" cap="none" spc="0" normalizeH="0" baseline="0" noProof="0" dirty="0">
              <a:ln>
                <a:noFill/>
              </a:ln>
              <a:solidFill>
                <a:srgbClr val="00B0F0"/>
              </a:solidFill>
              <a:effectLst/>
              <a:uLnTx/>
              <a:uFillTx/>
              <a:latin typeface="Calibri"/>
              <a:ea typeface="ＭＳ Ｐゴシック" panose="020B0600070205080204" pitchFamily="50" charset="-128"/>
              <a:cs typeface="+mn-cs"/>
            </a:endParaRPr>
          </a:p>
        </p:txBody>
      </p:sp>
      <p:sp>
        <p:nvSpPr>
          <p:cNvPr id="8" name="六角形 7"/>
          <p:cNvSpPr/>
          <p:nvPr/>
        </p:nvSpPr>
        <p:spPr>
          <a:xfrm>
            <a:off x="704523" y="3198270"/>
            <a:ext cx="2422008" cy="164741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500" b="0" i="0" u="none" strike="noStrike" kern="1200" cap="none" spc="0" normalizeH="0" baseline="0" noProof="0" dirty="0">
                <a:ln>
                  <a:noFill/>
                </a:ln>
                <a:solidFill>
                  <a:srgbClr val="C00000"/>
                </a:solidFill>
                <a:effectLst/>
                <a:uLnTx/>
                <a:uFillTx/>
                <a:latin typeface="Britannic Bold" panose="020B0903060703020204" pitchFamily="34" charset="0"/>
                <a:ea typeface="ＭＳ Ｐゴシック" panose="020B0600070205080204" pitchFamily="50" charset="-128"/>
                <a:cs typeface="+mn-cs"/>
              </a:rPr>
              <a:t>Yes</a:t>
            </a:r>
            <a:endParaRPr kumimoji="1" lang="ja-JP" altLang="en-US" sz="7500" b="0"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892" y="3024286"/>
            <a:ext cx="1944216" cy="1944216"/>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704523"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C00000"/>
                </a:solidFill>
                <a:effectLst/>
                <a:uLnTx/>
                <a:uFillTx/>
                <a:latin typeface="Britannic Bold" panose="020B0903060703020204" pitchFamily="34" charset="0"/>
                <a:ea typeface="ＭＳ Ｐゴシック" panose="020B0600070205080204" pitchFamily="50" charset="-128"/>
                <a:cs typeface="+mn-cs"/>
              </a:rPr>
              <a:t>Yes</a:t>
            </a:r>
            <a:r>
              <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No </a:t>
            </a:r>
            <a:r>
              <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QUIZ</a:t>
            </a:r>
          </a:p>
        </p:txBody>
      </p:sp>
      <p:sp>
        <p:nvSpPr>
          <p:cNvPr id="14" name="六角形 13">
            <a:extLst>
              <a:ext uri="{FF2B5EF4-FFF2-40B4-BE49-F238E27FC236}">
                <a16:creationId xmlns:a16="http://schemas.microsoft.com/office/drawing/2014/main" id="{28904839-F07E-491E-9D27-CFEF48C72BF1}"/>
              </a:ext>
            </a:extLst>
          </p:cNvPr>
          <p:cNvSpPr/>
          <p:nvPr/>
        </p:nvSpPr>
        <p:spPr>
          <a:xfrm>
            <a:off x="3360996"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第１問</a:t>
            </a:r>
            <a:endPar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sp>
        <p:nvSpPr>
          <p:cNvPr id="15" name="六角形 14">
            <a:extLst>
              <a:ext uri="{FF2B5EF4-FFF2-40B4-BE49-F238E27FC236}">
                <a16:creationId xmlns:a16="http://schemas.microsoft.com/office/drawing/2014/main" id="{16ABA86B-F917-4C6C-875D-7589F397A68A}"/>
              </a:ext>
            </a:extLst>
          </p:cNvPr>
          <p:cNvSpPr/>
          <p:nvPr/>
        </p:nvSpPr>
        <p:spPr>
          <a:xfrm>
            <a:off x="6012162"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出題テーマ</a:t>
            </a:r>
            <a:endParaRPr kumimoji="1" lang="en-US" altLang="ja-JP" sz="18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671969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mph" presetSubtype="2" repeatCount="10000" fill="hold" nodeType="clickEffect">
                                  <p:stCondLst>
                                    <p:cond delay="0"/>
                                  </p:stCondLst>
                                  <p:childTnLst>
                                    <p:animClr clrSpc="rgb" dir="cw">
                                      <p:cBhvr>
                                        <p:cTn id="23" dur="500" fill="hold"/>
                                        <p:tgtEl>
                                          <p:spTgt spid="8"/>
                                        </p:tgtEl>
                                        <p:attrNameLst>
                                          <p:attrName>fillcolor</p:attrName>
                                        </p:attrNameLst>
                                      </p:cBhvr>
                                      <p:to>
                                        <a:srgbClr val="FF9900"/>
                                      </p:to>
                                    </p:animClr>
                                    <p:set>
                                      <p:cBhvr>
                                        <p:cTn id="24" dur="500" fill="hold"/>
                                        <p:tgtEl>
                                          <p:spTgt spid="8"/>
                                        </p:tgtEl>
                                        <p:attrNameLst>
                                          <p:attrName>fill.type</p:attrName>
                                        </p:attrNameLst>
                                      </p:cBhvr>
                                      <p:to>
                                        <p:strVal val="solid"/>
                                      </p:to>
                                    </p:set>
                                    <p:set>
                                      <p:cBhvr>
                                        <p:cTn id="25" dur="5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解説</a:t>
            </a:r>
            <a:endParaRPr kumimoji="1" lang="en-US" altLang="ja-JP"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赤は国民と人類の平等、白は永遠の高潔性や純粋性を意味し、三日月は理想に向かう若い国家、</a:t>
            </a:r>
            <a:r>
              <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5</a:t>
            </a:r>
            <a:r>
              <a:rPr kumimoji="1" lang="ja-JP" altLang="en-US"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つの星は、民主、平和、進歩、正義、平等の理念を表すと言われる。</a:t>
            </a:r>
            <a:endPar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800" dirty="0">
              <a:solidFill>
                <a:prstClr val="white">
                  <a:lumMod val="50000"/>
                </a:prstClr>
              </a:solidFill>
              <a:latin typeface="Calibri"/>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800" dirty="0">
              <a:solidFill>
                <a:prstClr val="white">
                  <a:lumMod val="50000"/>
                </a:prstClr>
              </a:solidFill>
              <a:latin typeface="Calibri"/>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pic>
        <p:nvPicPr>
          <p:cNvPr id="5" name="図 4" descr="黒い背景と白い文字のロゴ&#10;&#10;中程度の精度で自動的に生成された説明">
            <a:extLst>
              <a:ext uri="{FF2B5EF4-FFF2-40B4-BE49-F238E27FC236}">
                <a16:creationId xmlns:a16="http://schemas.microsoft.com/office/drawing/2014/main" id="{8B24D62A-24EB-4FCA-A306-CEB49531B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2787774"/>
            <a:ext cx="2026320" cy="2026320"/>
          </a:xfrm>
          <a:prstGeom prst="rect">
            <a:avLst/>
          </a:prstGeom>
        </p:spPr>
      </p:pic>
    </p:spTree>
    <p:extLst>
      <p:ext uri="{BB962C8B-B14F-4D97-AF65-F5344CB8AC3E}">
        <p14:creationId xmlns:p14="http://schemas.microsoft.com/office/powerpoint/2010/main" val="53004741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解説</a:t>
            </a:r>
            <a:endParaRPr kumimoji="1" lang="en-US" altLang="ja-JP"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800" dirty="0">
              <a:solidFill>
                <a:prstClr val="white">
                  <a:lumMod val="50000"/>
                </a:prstClr>
              </a:solidFill>
              <a:latin typeface="Calibri"/>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800" dirty="0">
              <a:solidFill>
                <a:prstClr val="white">
                  <a:lumMod val="50000"/>
                </a:prstClr>
              </a:solidFill>
              <a:latin typeface="Calibri"/>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pic>
        <p:nvPicPr>
          <p:cNvPr id="8" name="図 7" descr="マップ&#10;&#10;自動的に生成された説明">
            <a:extLst>
              <a:ext uri="{FF2B5EF4-FFF2-40B4-BE49-F238E27FC236}">
                <a16:creationId xmlns:a16="http://schemas.microsoft.com/office/drawing/2014/main" id="{6AAAF8FD-40D5-49AC-AB2C-DF0350F73A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684768"/>
            <a:ext cx="4099148" cy="2973619"/>
          </a:xfrm>
          <a:prstGeom prst="rect">
            <a:avLst/>
          </a:prstGeom>
        </p:spPr>
      </p:pic>
      <p:sp>
        <p:nvSpPr>
          <p:cNvPr id="10" name="テキスト ボックス 9">
            <a:extLst>
              <a:ext uri="{FF2B5EF4-FFF2-40B4-BE49-F238E27FC236}">
                <a16:creationId xmlns:a16="http://schemas.microsoft.com/office/drawing/2014/main" id="{B95E32D6-ABE4-4FC8-9477-2F6354FAC40E}"/>
              </a:ext>
            </a:extLst>
          </p:cNvPr>
          <p:cNvSpPr txBox="1"/>
          <p:nvPr/>
        </p:nvSpPr>
        <p:spPr>
          <a:xfrm>
            <a:off x="1187624" y="1491630"/>
            <a:ext cx="2880320" cy="2308324"/>
          </a:xfrm>
          <a:prstGeom prst="rect">
            <a:avLst/>
          </a:prstGeom>
          <a:noFill/>
        </p:spPr>
        <p:txBody>
          <a:bodyPr wrap="square">
            <a:spAutoFit/>
          </a:bodyPr>
          <a:lstStyle/>
          <a:p>
            <a:r>
              <a:rPr lang="ja-JP" altLang="en-US" sz="2400" dirty="0"/>
              <a:t>シンガポールは、東南アジアに位置する、シンガポール島及び</a:t>
            </a:r>
            <a:r>
              <a:rPr lang="en-US" altLang="ja-JP" sz="2400" dirty="0"/>
              <a:t>60</a:t>
            </a:r>
            <a:r>
              <a:rPr lang="ja-JP" altLang="en-US" sz="2400" dirty="0"/>
              <a:t>以上の小さな島々からなる島国であり、都市国家です。</a:t>
            </a:r>
          </a:p>
        </p:txBody>
      </p:sp>
    </p:spTree>
    <p:extLst>
      <p:ext uri="{BB962C8B-B14F-4D97-AF65-F5344CB8AC3E}">
        <p14:creationId xmlns:p14="http://schemas.microsoft.com/office/powerpoint/2010/main" val="19625453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角形 3"/>
          <p:cNvSpPr/>
          <p:nvPr/>
        </p:nvSpPr>
        <p:spPr>
          <a:xfrm>
            <a:off x="709831" y="915566"/>
            <a:ext cx="7724339" cy="2016224"/>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シンガポールの人口と東京都の人口は、ほぼ同じである。</a:t>
            </a:r>
            <a:endParaRPr kumimoji="1" lang="en-US" altLang="ja-JP"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C00000"/>
                </a:solidFill>
                <a:effectLst/>
                <a:uLnTx/>
                <a:uFillTx/>
                <a:latin typeface="Britannic Bold" panose="020B0903060703020204" pitchFamily="34" charset="0"/>
                <a:ea typeface="ＭＳ Ｐゴシック" panose="020B0600070205080204" pitchFamily="50" charset="-128"/>
                <a:cs typeface="+mn-cs"/>
              </a:rPr>
              <a:t>YES</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か</a:t>
            </a:r>
            <a:r>
              <a:rPr kumimoji="1" lang="en-US" altLang="ja-JP" sz="36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NO</a:t>
            </a:r>
            <a:r>
              <a:rPr kumimoji="1" lang="ja-JP" altLang="en-US" sz="36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か。</a:t>
            </a:r>
          </a:p>
        </p:txBody>
      </p:sp>
      <p:sp>
        <p:nvSpPr>
          <p:cNvPr id="6" name="六角形 5"/>
          <p:cNvSpPr/>
          <p:nvPr/>
        </p:nvSpPr>
        <p:spPr>
          <a:xfrm>
            <a:off x="6012161" y="3198271"/>
            <a:ext cx="2422009" cy="1647417"/>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5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No</a:t>
            </a:r>
            <a:endParaRPr kumimoji="1" lang="ja-JP" altLang="en-US" sz="7500" b="0" i="0" u="none" strike="noStrike" kern="1200" cap="none" spc="0" normalizeH="0" baseline="0" noProof="0" dirty="0">
              <a:ln>
                <a:noFill/>
              </a:ln>
              <a:solidFill>
                <a:srgbClr val="00B0F0"/>
              </a:solidFill>
              <a:effectLst/>
              <a:uLnTx/>
              <a:uFillTx/>
              <a:latin typeface="Calibri"/>
              <a:ea typeface="ＭＳ Ｐゴシック" panose="020B0600070205080204" pitchFamily="50" charset="-128"/>
              <a:cs typeface="+mn-cs"/>
            </a:endParaRPr>
          </a:p>
        </p:txBody>
      </p:sp>
      <p:sp>
        <p:nvSpPr>
          <p:cNvPr id="8" name="六角形 7"/>
          <p:cNvSpPr/>
          <p:nvPr/>
        </p:nvSpPr>
        <p:spPr>
          <a:xfrm>
            <a:off x="704523" y="3198270"/>
            <a:ext cx="2422008" cy="164741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500" b="0" i="0" u="none" strike="noStrike" kern="1200" cap="none" spc="0" normalizeH="0" baseline="0" noProof="0" dirty="0">
                <a:ln>
                  <a:noFill/>
                </a:ln>
                <a:solidFill>
                  <a:srgbClr val="C00000"/>
                </a:solidFill>
                <a:effectLst/>
                <a:uLnTx/>
                <a:uFillTx/>
                <a:latin typeface="Britannic Bold" panose="020B0903060703020204" pitchFamily="34" charset="0"/>
                <a:ea typeface="ＭＳ Ｐゴシック" panose="020B0600070205080204" pitchFamily="50" charset="-128"/>
                <a:cs typeface="+mn-cs"/>
              </a:rPr>
              <a:t>Yes</a:t>
            </a:r>
            <a:endParaRPr kumimoji="1" lang="ja-JP" altLang="en-US" sz="7500" b="0" i="0" u="none" strike="noStrike" kern="1200" cap="none" spc="0" normalizeH="0" baseline="0" noProof="0" dirty="0">
              <a:ln>
                <a:noFill/>
              </a:ln>
              <a:solidFill>
                <a:srgbClr val="C00000"/>
              </a:solidFill>
              <a:effectLst/>
              <a:uLnTx/>
              <a:uFillTx/>
              <a:latin typeface="Calibri"/>
              <a:ea typeface="ＭＳ Ｐゴシック" panose="020B0600070205080204" pitchFamily="50" charset="-128"/>
              <a:cs typeface="+mn-cs"/>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9892" y="3024286"/>
            <a:ext cx="1944216" cy="1944216"/>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704523"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C00000"/>
                </a:solidFill>
                <a:effectLst/>
                <a:uLnTx/>
                <a:uFillTx/>
                <a:latin typeface="Britannic Bold" panose="020B0903060703020204" pitchFamily="34" charset="0"/>
                <a:ea typeface="ＭＳ Ｐゴシック" panose="020B0600070205080204" pitchFamily="50" charset="-128"/>
                <a:cs typeface="+mn-cs"/>
              </a:rPr>
              <a:t>Yes</a:t>
            </a:r>
            <a:r>
              <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srgbClr val="00B0F0"/>
                </a:solidFill>
                <a:effectLst/>
                <a:uLnTx/>
                <a:uFillTx/>
                <a:latin typeface="Britannic Bold" panose="020B0903060703020204" pitchFamily="34" charset="0"/>
                <a:ea typeface="ＭＳ Ｐゴシック" panose="020B0600070205080204" pitchFamily="50" charset="-128"/>
                <a:cs typeface="+mn-cs"/>
              </a:rPr>
              <a:t>No </a:t>
            </a:r>
            <a:r>
              <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QUIZ</a:t>
            </a:r>
          </a:p>
        </p:txBody>
      </p:sp>
      <p:sp>
        <p:nvSpPr>
          <p:cNvPr id="14" name="六角形 13">
            <a:extLst>
              <a:ext uri="{FF2B5EF4-FFF2-40B4-BE49-F238E27FC236}">
                <a16:creationId xmlns:a16="http://schemas.microsoft.com/office/drawing/2014/main" id="{28904839-F07E-491E-9D27-CFEF48C72BF1}"/>
              </a:ext>
            </a:extLst>
          </p:cNvPr>
          <p:cNvSpPr/>
          <p:nvPr/>
        </p:nvSpPr>
        <p:spPr>
          <a:xfrm>
            <a:off x="3360996"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第２問</a:t>
            </a:r>
            <a:endParaRPr kumimoji="1" lang="en-US" altLang="ja-JP" sz="24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endParaRPr>
          </a:p>
        </p:txBody>
      </p:sp>
      <p:sp>
        <p:nvSpPr>
          <p:cNvPr id="15" name="六角形 14">
            <a:extLst>
              <a:ext uri="{FF2B5EF4-FFF2-40B4-BE49-F238E27FC236}">
                <a16:creationId xmlns:a16="http://schemas.microsoft.com/office/drawing/2014/main" id="{16ABA86B-F917-4C6C-875D-7589F397A68A}"/>
              </a:ext>
            </a:extLst>
          </p:cNvPr>
          <p:cNvSpPr/>
          <p:nvPr/>
        </p:nvSpPr>
        <p:spPr>
          <a:xfrm>
            <a:off x="6012162" y="297812"/>
            <a:ext cx="2422008"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Britannic Bold" panose="020B0903060703020204" pitchFamily="34" charset="0"/>
                <a:ea typeface="ＭＳ Ｐゴシック" panose="020B0600070205080204" pitchFamily="50" charset="-128"/>
                <a:cs typeface="+mn-cs"/>
              </a:rPr>
              <a:t>出題テーマ</a:t>
            </a:r>
          </a:p>
        </p:txBody>
      </p:sp>
    </p:spTree>
    <p:extLst>
      <p:ext uri="{BB962C8B-B14F-4D97-AF65-F5344CB8AC3E}">
        <p14:creationId xmlns:p14="http://schemas.microsoft.com/office/powerpoint/2010/main" val="2066649752"/>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repeatCount="10000" fill="hold" nodeType="clickEffect">
                                  <p:stCondLst>
                                    <p:cond delay="0"/>
                                  </p:stCondLst>
                                  <p:childTnLst>
                                    <p:animClr clrSpc="rgb" dir="cw">
                                      <p:cBhvr>
                                        <p:cTn id="28" dur="500" fill="hold"/>
                                        <p:tgtEl>
                                          <p:spTgt spid="6"/>
                                        </p:tgtEl>
                                        <p:attrNameLst>
                                          <p:attrName>fillcolor</p:attrName>
                                        </p:attrNameLst>
                                      </p:cBhvr>
                                      <p:to>
                                        <a:srgbClr val="F79646"/>
                                      </p:to>
                                    </p:animClr>
                                    <p:set>
                                      <p:cBhvr>
                                        <p:cTn id="29" dur="500" fill="hold"/>
                                        <p:tgtEl>
                                          <p:spTgt spid="6"/>
                                        </p:tgtEl>
                                        <p:attrNameLst>
                                          <p:attrName>fill.type</p:attrName>
                                        </p:attrNameLst>
                                      </p:cBhvr>
                                      <p:to>
                                        <p:strVal val="solid"/>
                                      </p:to>
                                    </p:set>
                                    <p:set>
                                      <p:cBhvr>
                                        <p:cTn id="30" dur="500" fill="hold"/>
                                        <p:tgtEl>
                                          <p:spTgt spid="6"/>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解説</a:t>
            </a:r>
            <a:endParaRPr kumimoji="1" lang="en-US" altLang="ja-JP" sz="3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lvl="0" fontAlgn="auto">
              <a:spcBef>
                <a:spcPts val="0"/>
              </a:spcBef>
              <a:spcAft>
                <a:spcPts val="0"/>
              </a:spcAft>
              <a:defRPr/>
            </a:pPr>
            <a:r>
              <a:rPr lang="ja-JP" altLang="en-US" sz="2400" dirty="0">
                <a:solidFill>
                  <a:schemeClr val="tx1"/>
                </a:solidFill>
                <a:latin typeface="Calibri"/>
                <a:ea typeface="ＭＳ Ｐゴシック" panose="020B0600070205080204" pitchFamily="50" charset="-128"/>
              </a:rPr>
              <a:t>シンガポールの人口は東京の人口の</a:t>
            </a:r>
            <a:r>
              <a:rPr lang="ja-JP" altLang="en-US" sz="2400" dirty="0">
                <a:solidFill>
                  <a:srgbClr val="FF0000"/>
                </a:solidFill>
              </a:rPr>
              <a:t>約</a:t>
            </a:r>
            <a:r>
              <a:rPr lang="ja-JP" altLang="en-US" sz="2400" dirty="0">
                <a:solidFill>
                  <a:srgbClr val="FF0000"/>
                </a:solidFill>
                <a:latin typeface="Calibri"/>
                <a:ea typeface="ＭＳ Ｐゴシック" panose="020B0600070205080204" pitchFamily="50" charset="-128"/>
              </a:rPr>
              <a:t>４割</a:t>
            </a:r>
            <a:r>
              <a:rPr lang="ja-JP" altLang="en-US" sz="2400" dirty="0">
                <a:solidFill>
                  <a:schemeClr val="tx1"/>
                </a:solidFill>
                <a:latin typeface="Calibri"/>
                <a:ea typeface="ＭＳ Ｐゴシック" panose="020B0600070205080204" pitchFamily="50" charset="-128"/>
              </a:rPr>
              <a:t>です。</a:t>
            </a:r>
            <a:endParaRPr lang="en-US" altLang="ja-JP" sz="2400" dirty="0">
              <a:solidFill>
                <a:schemeClr val="tx1"/>
              </a:solidFill>
              <a:latin typeface="Calibri"/>
              <a:ea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rPr>
              <a:t>北海道や福岡県と同規模。</a:t>
            </a:r>
            <a:endParaRPr kumimoji="1" lang="en-US" altLang="ja-JP" sz="24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schemeClr val="tx1"/>
                </a:solidFill>
                <a:latin typeface="Calibri"/>
                <a:ea typeface="ＭＳ Ｐゴシック" panose="020B0600070205080204" pitchFamily="50" charset="-128"/>
              </a:rPr>
              <a:t>人口密度では、逆に東京よりシンガポールの方が多い。シンガポールの人口密度は</a:t>
            </a:r>
            <a:r>
              <a:rPr lang="en-US" altLang="ja-JP" sz="2400" dirty="0">
                <a:solidFill>
                  <a:schemeClr val="tx1"/>
                </a:solidFill>
                <a:latin typeface="Calibri"/>
                <a:ea typeface="ＭＳ Ｐゴシック" panose="020B0600070205080204" pitchFamily="50" charset="-128"/>
              </a:rPr>
              <a:t>8136</a:t>
            </a:r>
            <a:r>
              <a:rPr lang="ja-JP" altLang="en-US" sz="2400" dirty="0">
                <a:solidFill>
                  <a:schemeClr val="tx1"/>
                </a:solidFill>
                <a:latin typeface="Calibri"/>
                <a:ea typeface="ＭＳ Ｐゴシック" panose="020B0600070205080204" pitchFamily="50" charset="-128"/>
              </a:rPr>
              <a:t>人</a:t>
            </a:r>
            <a:r>
              <a:rPr lang="en-US" altLang="ja-JP" sz="2400" dirty="0">
                <a:solidFill>
                  <a:schemeClr val="tx1"/>
                </a:solidFill>
                <a:latin typeface="Calibri"/>
                <a:ea typeface="ＭＳ Ｐゴシック" panose="020B0600070205080204" pitchFamily="50" charset="-128"/>
              </a:rPr>
              <a:t>/</a:t>
            </a:r>
            <a:r>
              <a:rPr lang="ja-JP" altLang="en-US" sz="2400" dirty="0">
                <a:solidFill>
                  <a:schemeClr val="tx1"/>
                </a:solidFill>
                <a:latin typeface="Calibri"/>
                <a:ea typeface="ＭＳ Ｐゴシック" panose="020B0600070205080204" pitchFamily="50" charset="-128"/>
              </a:rPr>
              <a:t>㎢</a:t>
            </a:r>
            <a:r>
              <a:rPr lang="en-US" altLang="ja-JP" dirty="0">
                <a:solidFill>
                  <a:schemeClr val="tx1"/>
                </a:solidFill>
                <a:latin typeface="Calibri"/>
                <a:ea typeface="ＭＳ Ｐゴシック" panose="020B0600070205080204" pitchFamily="50" charset="-128"/>
              </a:rPr>
              <a:t>(2020)</a:t>
            </a:r>
            <a:r>
              <a:rPr lang="ja-JP" altLang="en-US" dirty="0">
                <a:solidFill>
                  <a:schemeClr val="tx1"/>
                </a:solidFill>
                <a:latin typeface="Calibri"/>
                <a:ea typeface="ＭＳ Ｐゴシック" panose="020B0600070205080204" pitchFamily="50" charset="-128"/>
              </a:rPr>
              <a:t>。</a:t>
            </a:r>
            <a:endParaRPr kumimoji="1" lang="en-US" altLang="ja-JP"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　　シンガポール</a:t>
            </a:r>
            <a:r>
              <a:rPr kumimoji="1" lang="en-US" altLang="ja-JP" sz="24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約 </a:t>
            </a:r>
            <a:r>
              <a:rPr kumimoji="1" lang="en-US" altLang="ja-JP" sz="24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569</a:t>
            </a:r>
            <a:r>
              <a:rPr kumimoji="1" lang="ja-JP" altLang="en-US" sz="24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万人</a:t>
            </a:r>
            <a:r>
              <a:rPr kumimoji="1" lang="en-US" altLang="ja-JP" sz="24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　　北海道</a:t>
            </a:r>
            <a:r>
              <a:rPr kumimoji="1" lang="en-US" altLang="ja-JP"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約 </a:t>
            </a:r>
            <a:r>
              <a:rPr kumimoji="1" lang="en-US" altLang="ja-JP"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528</a:t>
            </a:r>
            <a:r>
              <a:rPr kumimoji="1" lang="ja-JP" altLang="en-US"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万人</a:t>
            </a:r>
            <a:r>
              <a:rPr kumimoji="1" lang="en-US" altLang="ja-JP"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　　</a:t>
            </a:r>
            <a:r>
              <a:rPr kumimoji="1" lang="ja-JP" altLang="en-US" sz="24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東京都</a:t>
            </a:r>
            <a:r>
              <a:rPr kumimoji="1" lang="en-US" altLang="ja-JP" sz="24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約</a:t>
            </a:r>
            <a:r>
              <a:rPr kumimoji="1" lang="en-US" altLang="ja-JP" sz="24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1396</a:t>
            </a:r>
            <a:r>
              <a:rPr kumimoji="1" lang="ja-JP" altLang="en-US" sz="24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万人</a:t>
            </a:r>
            <a:r>
              <a:rPr kumimoji="1" lang="en-US" altLang="ja-JP" sz="2400" b="0" i="0" u="none" strike="noStrike" kern="1200" cap="none" spc="0" normalizeH="0" baseline="0" noProof="0" dirty="0">
                <a:ln>
                  <a:noFill/>
                </a:ln>
                <a:solidFill>
                  <a:srgbClr val="00B050"/>
                </a:solidFill>
                <a:effectLst/>
                <a:uLnTx/>
                <a:uFillTx/>
                <a:latin typeface="Calibri"/>
                <a:ea typeface="ＭＳ Ｐゴシック" panose="020B0600070205080204" pitchFamily="50" charset="-128"/>
                <a:cs typeface="+mn-cs"/>
              </a:rPr>
              <a:t>(2021)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　　京都府</a:t>
            </a:r>
            <a:r>
              <a:rPr kumimoji="1" lang="en-US" altLang="ja-JP"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約 </a:t>
            </a:r>
            <a:r>
              <a:rPr kumimoji="1" lang="en-US" altLang="ja-JP"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261</a:t>
            </a:r>
            <a:r>
              <a:rPr kumimoji="1" lang="ja-JP" altLang="en-US"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万人</a:t>
            </a:r>
            <a:r>
              <a:rPr kumimoji="1" lang="en-US" altLang="ja-JP"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　　福岡県</a:t>
            </a:r>
            <a:r>
              <a:rPr kumimoji="1" lang="en-US" altLang="ja-JP"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約 </a:t>
            </a:r>
            <a:r>
              <a:rPr kumimoji="1" lang="en-US" altLang="ja-JP"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513</a:t>
            </a:r>
            <a:r>
              <a:rPr kumimoji="1" lang="ja-JP" altLang="en-US"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万人</a:t>
            </a:r>
            <a:r>
              <a:rPr kumimoji="1" lang="en-US" altLang="ja-JP" sz="2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(2021)</a:t>
            </a:r>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867894"/>
            <a:ext cx="960000" cy="720000"/>
          </a:xfrm>
          <a:prstGeom prst="rect">
            <a:avLst/>
          </a:prstGeom>
        </p:spPr>
      </p:pic>
    </p:spTree>
    <p:extLst>
      <p:ext uri="{BB962C8B-B14F-4D97-AF65-F5344CB8AC3E}">
        <p14:creationId xmlns:p14="http://schemas.microsoft.com/office/powerpoint/2010/main" val="1476853111"/>
      </p:ext>
    </p:extLst>
  </p:cSld>
  <p:clrMapOvr>
    <a:masterClrMapping/>
  </p:clrMapOvr>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979</Words>
  <Application>Microsoft Office PowerPoint</Application>
  <PresentationFormat>画面に合わせる (16:9)</PresentationFormat>
  <Paragraphs>174</Paragraphs>
  <Slides>26</Slides>
  <Notes>11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26</vt:i4>
      </vt:variant>
    </vt:vector>
  </HeadingPairs>
  <TitlesOfParts>
    <vt:vector size="34" baseType="lpstr">
      <vt:lpstr>まーと中細丸ゴシック教漢</vt:lpstr>
      <vt:lpstr>Calibri</vt:lpstr>
      <vt:lpstr>まーと中細丸ゴシック</vt:lpstr>
      <vt:lpstr>Britannic Bold</vt:lpstr>
      <vt:lpstr>Dubai Medium</vt:lpstr>
      <vt:lpstr>Arial</vt:lpstr>
      <vt:lpstr>ＭＳ ゴシック</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2021-07-17T13:22:51Z</dcterms:created>
  <dcterms:modified xsi:type="dcterms:W3CDTF">2022-02-10T13:51:41Z</dcterms:modified>
</cp:coreProperties>
</file>