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
  </p:sldMasterIdLst>
  <p:notesMasterIdLst>
    <p:notesMasterId r:id="rId23"/>
  </p:notesMasterIdLst>
  <p:sldIdLst>
    <p:sldId id="355" r:id="rId2"/>
    <p:sldId id="362" r:id="rId3"/>
    <p:sldId id="275" r:id="rId4"/>
    <p:sldId id="360" r:id="rId5"/>
    <p:sldId id="366" r:id="rId6"/>
    <p:sldId id="380" r:id="rId7"/>
    <p:sldId id="367" r:id="rId8"/>
    <p:sldId id="369" r:id="rId9"/>
    <p:sldId id="388" r:id="rId10"/>
    <p:sldId id="357" r:id="rId11"/>
    <p:sldId id="384" r:id="rId12"/>
    <p:sldId id="379" r:id="rId13"/>
    <p:sldId id="387" r:id="rId14"/>
    <p:sldId id="365" r:id="rId15"/>
    <p:sldId id="381" r:id="rId16"/>
    <p:sldId id="382" r:id="rId17"/>
    <p:sldId id="383" r:id="rId18"/>
    <p:sldId id="359" r:id="rId19"/>
    <p:sldId id="376" r:id="rId20"/>
    <p:sldId id="361" r:id="rId21"/>
    <p:sldId id="269" r:id="rId22"/>
  </p:sldIdLst>
  <p:sldSz cx="9144000" cy="5143500" type="screen16x9"/>
  <p:notesSz cx="6858000" cy="9144000"/>
  <p:embeddedFontLst>
    <p:embeddedFont>
      <p:font typeface="Britannic Bold" panose="020B0903060703020204" pitchFamily="34" charset="0"/>
      <p:regular r:id="rId24"/>
    </p:embeddedFont>
    <p:embeddedFont>
      <p:font typeface="Dubai Medium" panose="020B0603030403030204" pitchFamily="34" charset="-78"/>
      <p:regular r:id="rId25"/>
    </p:embeddedFont>
    <p:embeddedFont>
      <p:font typeface="まーと中細丸ゴシック" panose="02000000000000000000" pitchFamily="2" charset="-128"/>
      <p:regular r:id="rId26"/>
    </p:embeddedFont>
    <p:embeddedFont>
      <p:font typeface="まーと中細丸ゴシック教漢" panose="02000000000000000000" pitchFamily="2" charset="-128"/>
      <p:regular r:id="rId27"/>
    </p:embeddedFont>
  </p:embeddedFontLst>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81" autoAdjust="0"/>
    <p:restoredTop sz="94630" autoAdjust="0"/>
  </p:normalViewPr>
  <p:slideViewPr>
    <p:cSldViewPr>
      <p:cViewPr varScale="1">
        <p:scale>
          <a:sx n="106" d="100"/>
          <a:sy n="106" d="100"/>
        </p:scale>
        <p:origin x="557" y="8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4F5E4760-8367-4D7B-94DA-C7375F7F910D}" type="datetimeFigureOut">
              <a:rPr lang="ja-JP" altLang="en-US"/>
              <a:pPr>
                <a:defRPr/>
              </a:pPr>
              <a:t>2024/1/14</a:t>
            </a:fld>
            <a:endParaRPr lang="ja-JP" altLang="en-US"/>
          </a:p>
        </p:txBody>
      </p:sp>
      <p:sp>
        <p:nvSpPr>
          <p:cNvPr id="4" name="スライド イメージ プレースホルダ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22FE892A-7D61-4A81-946D-C3C29C53FA7B}"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FE892A-7D61-4A81-946D-C3C29C53FA7B}"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501855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FE892A-7D61-4A81-946D-C3C29C53FA7B}"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247732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10</a:t>
            </a:fld>
            <a:endParaRPr lang="ja-JP" altLang="en-US"/>
          </a:p>
        </p:txBody>
      </p:sp>
    </p:spTree>
    <p:extLst>
      <p:ext uri="{BB962C8B-B14F-4D97-AF65-F5344CB8AC3E}">
        <p14:creationId xmlns:p14="http://schemas.microsoft.com/office/powerpoint/2010/main" val="3501855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12</a:t>
            </a:fld>
            <a:endParaRPr lang="ja-JP" altLang="en-US"/>
          </a:p>
        </p:txBody>
      </p:sp>
    </p:spTree>
    <p:extLst>
      <p:ext uri="{BB962C8B-B14F-4D97-AF65-F5344CB8AC3E}">
        <p14:creationId xmlns:p14="http://schemas.microsoft.com/office/powerpoint/2010/main" val="4115923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14</a:t>
            </a:fld>
            <a:endParaRPr lang="ja-JP" altLang="en-US"/>
          </a:p>
        </p:txBody>
      </p:sp>
    </p:spTree>
    <p:extLst>
      <p:ext uri="{BB962C8B-B14F-4D97-AF65-F5344CB8AC3E}">
        <p14:creationId xmlns:p14="http://schemas.microsoft.com/office/powerpoint/2010/main" val="383747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16</a:t>
            </a:fld>
            <a:endParaRPr lang="ja-JP" altLang="en-US"/>
          </a:p>
        </p:txBody>
      </p:sp>
    </p:spTree>
    <p:extLst>
      <p:ext uri="{BB962C8B-B14F-4D97-AF65-F5344CB8AC3E}">
        <p14:creationId xmlns:p14="http://schemas.microsoft.com/office/powerpoint/2010/main" val="326447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18</a:t>
            </a:fld>
            <a:endParaRPr lang="ja-JP" altLang="en-US"/>
          </a:p>
        </p:txBody>
      </p:sp>
    </p:spTree>
    <p:extLst>
      <p:ext uri="{BB962C8B-B14F-4D97-AF65-F5344CB8AC3E}">
        <p14:creationId xmlns:p14="http://schemas.microsoft.com/office/powerpoint/2010/main" val="2417288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21</a:t>
            </a:fld>
            <a:endParaRPr lang="ja-JP" altLang="en-US"/>
          </a:p>
        </p:txBody>
      </p:sp>
    </p:spTree>
    <p:extLst>
      <p:ext uri="{BB962C8B-B14F-4D97-AF65-F5344CB8AC3E}">
        <p14:creationId xmlns:p14="http://schemas.microsoft.com/office/powerpoint/2010/main" val="1861846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19"/>
            <a:ext cx="7772400" cy="1102519"/>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pPr>
              <a:defRPr/>
            </a:pPr>
            <a:fld id="{6B6F3943-EB35-426B-A66C-E1E427D8295A}" type="datetimeFigureOut">
              <a:rPr lang="ja-JP" altLang="en-US"/>
              <a:pPr>
                <a:defRPr/>
              </a:pPr>
              <a:t>2024/1/14</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34902A32-1B20-4EF8-AB1A-000AA50417A6}" type="slidenum">
              <a:rPr lang="ja-JP" altLang="en-US"/>
              <a:pPr>
                <a:defRPr/>
              </a:pPr>
              <a: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42BE3CBF-CCF7-4C5D-A1B1-4A5AA5C59C04}" type="datetimeFigureOut">
              <a:rPr lang="ja-JP" altLang="en-US"/>
              <a:pPr>
                <a:defRPr/>
              </a:pPr>
              <a:t>2024/1/14</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A5699301-40E4-48D8-881E-E85714282B4B}" type="slidenum">
              <a:rPr lang="ja-JP" altLang="en-US"/>
              <a:pPr>
                <a:defRPr/>
              </a:pPr>
              <a: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05979"/>
            <a:ext cx="2057400" cy="4388644"/>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05979"/>
            <a:ext cx="6019800" cy="4388644"/>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4F6B924F-33FE-4C6E-82AA-D1798408780C}" type="datetimeFigureOut">
              <a:rPr lang="ja-JP" altLang="en-US"/>
              <a:pPr>
                <a:defRPr/>
              </a:pPr>
              <a:t>2024/1/14</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0F711387-97BE-4F36-97EF-C38FDCD95737}" type="slidenum">
              <a:rPr lang="ja-JP" altLang="en-US"/>
              <a:pPr>
                <a:defRPr/>
              </a:pPr>
              <a:t>‹#›</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C10142C1-CD72-44FC-8CDD-FC316414C5E1}" type="datetimeFigureOut">
              <a:rPr lang="ja-JP" altLang="en-US"/>
              <a:pPr>
                <a:defRPr/>
              </a:pPr>
              <a:t>2024/1/14</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BD621952-A474-4DBD-9D66-0FFA8627358E}" type="slidenum">
              <a:rPr lang="ja-JP" altLang="en-US"/>
              <a:pPr>
                <a:defRPr/>
              </a:pPr>
              <a: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3305176"/>
            <a:ext cx="7772400" cy="1021556"/>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34E8D0E3-EDB9-4310-A63A-120FF584F172}" type="datetimeFigureOut">
              <a:rPr lang="ja-JP" altLang="en-US"/>
              <a:pPr>
                <a:defRPr/>
              </a:pPr>
              <a:t>2024/1/14</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92BDD8EE-9F57-4FBA-AB49-3DFC86FEC051}" type="slidenum">
              <a:rPr lang="ja-JP" altLang="en-US"/>
              <a:pPr>
                <a:defRPr/>
              </a:pPr>
              <a: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3"/>
          <p:cNvSpPr>
            <a:spLocks noGrp="1"/>
          </p:cNvSpPr>
          <p:nvPr>
            <p:ph type="dt" sz="half" idx="10"/>
          </p:nvPr>
        </p:nvSpPr>
        <p:spPr/>
        <p:txBody>
          <a:bodyPr/>
          <a:lstStyle>
            <a:lvl1pPr>
              <a:defRPr/>
            </a:lvl1pPr>
          </a:lstStyle>
          <a:p>
            <a:pPr>
              <a:defRPr/>
            </a:pPr>
            <a:fld id="{2195B5F2-905D-4885-8953-3499A23AB0D0}" type="datetimeFigureOut">
              <a:rPr lang="ja-JP" altLang="en-US"/>
              <a:pPr>
                <a:defRPr/>
              </a:pPr>
              <a:t>2024/1/14</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A0349D6C-21EB-4A01-8D2C-3D5BD3FCA58A}" type="slidenum">
              <a:rPr lang="ja-JP" altLang="en-US"/>
              <a:pPr>
                <a:defRPr/>
              </a:pPr>
              <a: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3"/>
          <p:cNvSpPr>
            <a:spLocks noGrp="1"/>
          </p:cNvSpPr>
          <p:nvPr>
            <p:ph type="dt" sz="half" idx="10"/>
          </p:nvPr>
        </p:nvSpPr>
        <p:spPr/>
        <p:txBody>
          <a:bodyPr/>
          <a:lstStyle>
            <a:lvl1pPr>
              <a:defRPr/>
            </a:lvl1pPr>
          </a:lstStyle>
          <a:p>
            <a:pPr>
              <a:defRPr/>
            </a:pPr>
            <a:fld id="{AB7F02DC-091E-441C-B30E-AD4A6B55FEE4}" type="datetimeFigureOut">
              <a:rPr lang="ja-JP" altLang="en-US"/>
              <a:pPr>
                <a:defRPr/>
              </a:pPr>
              <a:t>2024/1/14</a:t>
            </a:fld>
            <a:endParaRPr lang="ja-JP" altLang="en-US"/>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 5"/>
          <p:cNvSpPr>
            <a:spLocks noGrp="1"/>
          </p:cNvSpPr>
          <p:nvPr>
            <p:ph type="sldNum" sz="quarter" idx="12"/>
          </p:nvPr>
        </p:nvSpPr>
        <p:spPr/>
        <p:txBody>
          <a:bodyPr/>
          <a:lstStyle>
            <a:lvl1pPr>
              <a:defRPr/>
            </a:lvl1pPr>
          </a:lstStyle>
          <a:p>
            <a:pPr>
              <a:defRPr/>
            </a:pPr>
            <a:fld id="{936A6A0A-A030-4F33-AC75-9B2EE2FB9D53}" type="slidenum">
              <a:rPr lang="ja-JP" altLang="en-US"/>
              <a:pPr>
                <a:defRPr/>
              </a:pPr>
              <a: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3"/>
          <p:cNvSpPr>
            <a:spLocks noGrp="1"/>
          </p:cNvSpPr>
          <p:nvPr>
            <p:ph type="dt" sz="half" idx="10"/>
          </p:nvPr>
        </p:nvSpPr>
        <p:spPr/>
        <p:txBody>
          <a:bodyPr/>
          <a:lstStyle>
            <a:lvl1pPr>
              <a:defRPr/>
            </a:lvl1pPr>
          </a:lstStyle>
          <a:p>
            <a:pPr>
              <a:defRPr/>
            </a:pPr>
            <a:fld id="{290175AA-C4F8-4490-9095-1A1D5F9929D2}" type="datetimeFigureOut">
              <a:rPr lang="ja-JP" altLang="en-US"/>
              <a:pPr>
                <a:defRPr/>
              </a:pPr>
              <a:t>2024/1/14</a:t>
            </a:fld>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5"/>
          <p:cNvSpPr>
            <a:spLocks noGrp="1"/>
          </p:cNvSpPr>
          <p:nvPr>
            <p:ph type="sldNum" sz="quarter" idx="12"/>
          </p:nvPr>
        </p:nvSpPr>
        <p:spPr/>
        <p:txBody>
          <a:bodyPr/>
          <a:lstStyle>
            <a:lvl1pPr>
              <a:defRPr/>
            </a:lvl1pPr>
          </a:lstStyle>
          <a:p>
            <a:pPr>
              <a:defRPr/>
            </a:pPr>
            <a:fld id="{2AB760A6-5DDB-4A2F-8C54-D5C70239D05D}" type="slidenum">
              <a:rPr lang="ja-JP" altLang="en-US"/>
              <a:pPr>
                <a:defRPr/>
              </a:pPr>
              <a: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8A9E5CC3-C806-4288-A049-A249057AA84E}" type="datetimeFigureOut">
              <a:rPr lang="ja-JP" altLang="en-US"/>
              <a:pPr>
                <a:defRPr/>
              </a:pPr>
              <a:t>2024/1/14</a:t>
            </a:fld>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 5"/>
          <p:cNvSpPr>
            <a:spLocks noGrp="1"/>
          </p:cNvSpPr>
          <p:nvPr>
            <p:ph type="sldNum" sz="quarter" idx="12"/>
          </p:nvPr>
        </p:nvSpPr>
        <p:spPr/>
        <p:txBody>
          <a:bodyPr/>
          <a:lstStyle>
            <a:lvl1pPr>
              <a:defRPr/>
            </a:lvl1pPr>
          </a:lstStyle>
          <a:p>
            <a:pPr>
              <a:defRPr/>
            </a:pPr>
            <a:fld id="{0DFE3543-7467-4DFE-80DA-6D5FB198D6FC}" type="slidenum">
              <a:rPr lang="ja-JP" altLang="en-US"/>
              <a:pPr>
                <a:defRPr/>
              </a:pPr>
              <a: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04787"/>
            <a:ext cx="3008313" cy="871538"/>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533A6BF8-9655-4D0F-8CFD-D0BD2CCF692E}" type="datetimeFigureOut">
              <a:rPr lang="ja-JP" altLang="en-US"/>
              <a:pPr>
                <a:defRPr/>
              </a:pPr>
              <a:t>2024/1/14</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C41EA22C-87E4-4C50-AF12-AC3EC33B1BF1}" type="slidenum">
              <a:rPr lang="ja-JP" altLang="en-US"/>
              <a:pPr>
                <a:defRPr/>
              </a:pPr>
              <a: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3600450"/>
            <a:ext cx="5486400" cy="425054"/>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DCC533C9-C897-4D53-9F44-327905E28931}" type="datetimeFigureOut">
              <a:rPr lang="ja-JP" altLang="en-US"/>
              <a:pPr>
                <a:defRPr/>
              </a:pPr>
              <a:t>2024/1/14</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880F9B3F-60C3-4AA1-ADCF-C544709D0081}" type="slidenum">
              <a:rPr lang="ja-JP" altLang="en-US"/>
              <a:pPr>
                <a:defRPr/>
              </a:pPr>
              <a: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457200" y="206375"/>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テキスト プレースホルダ 2"/>
          <p:cNvSpPr>
            <a:spLocks noGrp="1"/>
          </p:cNvSpPr>
          <p:nvPr>
            <p:ph type="body" idx="1"/>
          </p:nvPr>
        </p:nvSpPr>
        <p:spPr bwMode="auto">
          <a:xfrm>
            <a:off x="457200" y="1200150"/>
            <a:ext cx="8229600" cy="339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B34D269A-8A40-42BD-8083-8EEDC2436742}" type="datetimeFigureOut">
              <a:rPr lang="ja-JP" altLang="en-US"/>
              <a:pPr>
                <a:defRPr/>
              </a:pPr>
              <a:t>2024/1/14</a:t>
            </a:fld>
            <a:endParaRPr lang="ja-JP" altLang="en-US"/>
          </a:p>
        </p:txBody>
      </p:sp>
      <p:sp>
        <p:nvSpPr>
          <p:cNvPr id="5" name="フッター プレースホルダ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6" name="スライド番号プレースホルダ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421A4CD7-8CDC-4F7D-961B-856D4FFBBF66}" type="slidenum">
              <a:rPr lang="ja-JP" altLang="en-US"/>
              <a:pPr>
                <a:defRPr/>
              </a:pPr>
              <a:t>‹#›</a:t>
            </a:fld>
            <a:endParaRPr lang="ja-JP" altLang="en-US"/>
          </a:p>
        </p:txBody>
      </p:sp>
    </p:spTree>
  </p:cSld>
  <p:clrMap bg1="dk1" tx1="lt1" bg2="dk2" tx2="lt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audio" Target="../media/audio3.wav"/></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audio" Target="../media/audio3.wav"/></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audio" Target="../media/audio3.wav"/></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audio" Target="../media/audio3.wav"/></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audio" Target="../media/audio3.wav"/></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audio" Target="../media/audio3.wav"/></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EAB582C8-9160-5A69-66BA-B0B0EF1755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8365" y="0"/>
            <a:ext cx="3867269" cy="5143500"/>
          </a:xfrm>
          <a:prstGeom prst="rect">
            <a:avLst/>
          </a:prstGeom>
        </p:spPr>
      </p:pic>
    </p:spTree>
    <p:extLst>
      <p:ext uri="{BB962C8B-B14F-4D97-AF65-F5344CB8AC3E}">
        <p14:creationId xmlns:p14="http://schemas.microsoft.com/office/powerpoint/2010/main" val="127995593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六角形 3"/>
          <p:cNvSpPr/>
          <p:nvPr/>
        </p:nvSpPr>
        <p:spPr>
          <a:xfrm>
            <a:off x="251520" y="267494"/>
            <a:ext cx="4176462" cy="4608512"/>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en-US" altLang="ja-JP" sz="2400" dirty="0">
                <a:solidFill>
                  <a:srgbClr val="FF0000"/>
                </a:solidFill>
                <a:latin typeface="Britannic Bold" panose="020B0903060703020204" pitchFamily="34" charset="0"/>
              </a:rPr>
              <a:t>【</a:t>
            </a:r>
            <a:r>
              <a:rPr lang="ja-JP" altLang="en-US" sz="2400" dirty="0">
                <a:solidFill>
                  <a:srgbClr val="FF0000"/>
                </a:solidFill>
                <a:latin typeface="Britannic Bold" panose="020B0903060703020204" pitchFamily="34" charset="0"/>
              </a:rPr>
              <a:t>節分クイズ</a:t>
            </a:r>
            <a:r>
              <a:rPr lang="en-US" altLang="ja-JP" sz="2400" dirty="0">
                <a:solidFill>
                  <a:srgbClr val="FF0000"/>
                </a:solidFill>
                <a:latin typeface="Britannic Bold" panose="020B0903060703020204" pitchFamily="34" charset="0"/>
              </a:rPr>
              <a:t>】</a:t>
            </a:r>
          </a:p>
          <a:p>
            <a:pPr lvl="0" fontAlgn="auto">
              <a:spcBef>
                <a:spcPts val="0"/>
              </a:spcBef>
              <a:spcAft>
                <a:spcPts val="0"/>
              </a:spcAft>
              <a:defRPr/>
            </a:pPr>
            <a:r>
              <a:rPr lang="ja-JP" altLang="en-US" sz="3000" dirty="0">
                <a:solidFill>
                  <a:prstClr val="white"/>
                </a:solidFill>
                <a:latin typeface="Britannic Bold" panose="020B0903060703020204" pitchFamily="34" charset="0"/>
              </a:rPr>
              <a:t>季節の変わり目に生じる邪気（鬼）を炒った豆で追い払う行事から始まった「豆まき」ですが、</a:t>
            </a:r>
            <a:endParaRPr lang="en-US" altLang="ja-JP" sz="3000" dirty="0">
              <a:solidFill>
                <a:prstClr val="white"/>
              </a:solidFill>
              <a:latin typeface="Britannic Bold" panose="020B0903060703020204" pitchFamily="34" charset="0"/>
            </a:endParaRPr>
          </a:p>
          <a:p>
            <a:pPr lvl="0" fontAlgn="auto">
              <a:spcBef>
                <a:spcPts val="0"/>
              </a:spcBef>
              <a:spcAft>
                <a:spcPts val="0"/>
              </a:spcAft>
              <a:defRPr/>
            </a:pPr>
            <a:r>
              <a:rPr lang="ja-JP" altLang="en-US" sz="3000" dirty="0">
                <a:solidFill>
                  <a:prstClr val="white"/>
                </a:solidFill>
                <a:latin typeface="Britannic Bold" panose="020B0903060703020204" pitchFamily="34" charset="0"/>
              </a:rPr>
              <a:t>どこから日本へ伝わってきたものか。</a:t>
            </a:r>
          </a:p>
        </p:txBody>
      </p:sp>
      <p:sp>
        <p:nvSpPr>
          <p:cNvPr id="6" name="六角形 5"/>
          <p:cNvSpPr/>
          <p:nvPr/>
        </p:nvSpPr>
        <p:spPr>
          <a:xfrm>
            <a:off x="4642088" y="2936879"/>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altLang="ja-JP" sz="3600" dirty="0">
              <a:solidFill>
                <a:srgbClr val="FFC000"/>
              </a:solidFill>
            </a:endParaRPr>
          </a:p>
          <a:p>
            <a:pPr fontAlgn="auto">
              <a:spcBef>
                <a:spcPts val="0"/>
              </a:spcBef>
              <a:spcAft>
                <a:spcPts val="0"/>
              </a:spcAft>
              <a:defRPr/>
            </a:pPr>
            <a:r>
              <a:rPr lang="en-US" altLang="ja-JP" sz="3600" dirty="0">
                <a:solidFill>
                  <a:srgbClr val="FFC000"/>
                </a:solidFill>
                <a:latin typeface="Britannic Bold" panose="020B0903060703020204" pitchFamily="34" charset="0"/>
              </a:rPr>
              <a:t>B. </a:t>
            </a:r>
            <a:r>
              <a:rPr lang="ja-JP" altLang="en-US" sz="3600" dirty="0">
                <a:latin typeface="Britannic Bold" panose="020B0903060703020204" pitchFamily="34" charset="0"/>
              </a:rPr>
              <a:t>ヨーロッパ</a:t>
            </a:r>
            <a:endParaRPr lang="ja-JP" altLang="en-US" sz="3600" dirty="0"/>
          </a:p>
          <a:p>
            <a:pPr fontAlgn="auto">
              <a:spcBef>
                <a:spcPts val="0"/>
              </a:spcBef>
              <a:spcAft>
                <a:spcPts val="0"/>
              </a:spcAft>
              <a:defRPr/>
            </a:pPr>
            <a:endParaRPr lang="ja-JP" altLang="en-US" sz="3200" dirty="0"/>
          </a:p>
        </p:txBody>
      </p:sp>
      <p:sp>
        <p:nvSpPr>
          <p:cNvPr id="8" name="六角形 7"/>
          <p:cNvSpPr/>
          <p:nvPr/>
        </p:nvSpPr>
        <p:spPr>
          <a:xfrm>
            <a:off x="4644008" y="1861378"/>
            <a:ext cx="4062944"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A. </a:t>
            </a:r>
            <a:r>
              <a:rPr lang="ja-JP" altLang="en-US" sz="3600" dirty="0">
                <a:latin typeface="Britannic Bold" panose="020B0903060703020204" pitchFamily="34" charset="0"/>
              </a:rPr>
              <a:t>中国</a:t>
            </a:r>
            <a:endParaRPr lang="ja-JP" altLang="en-US" sz="3600" dirty="0"/>
          </a:p>
        </p:txBody>
      </p:sp>
      <p:sp>
        <p:nvSpPr>
          <p:cNvPr id="9" name="六角形 8"/>
          <p:cNvSpPr/>
          <p:nvPr/>
        </p:nvSpPr>
        <p:spPr>
          <a:xfrm>
            <a:off x="4644008" y="4012381"/>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C. </a:t>
            </a:r>
            <a:r>
              <a:rPr lang="ja-JP" altLang="en-US" sz="3600" dirty="0">
                <a:latin typeface="Britannic Bold" panose="020B0903060703020204" pitchFamily="34" charset="0"/>
              </a:rPr>
              <a:t>アフリカ</a:t>
            </a:r>
          </a:p>
        </p:txBody>
      </p:sp>
      <p:sp>
        <p:nvSpPr>
          <p:cNvPr id="11" name="六角形 10">
            <a:extLst>
              <a:ext uri="{FF2B5EF4-FFF2-40B4-BE49-F238E27FC236}">
                <a16:creationId xmlns:a16="http://schemas.microsoft.com/office/drawing/2014/main" id="{6027F26F-E94B-491D-8B9E-B236B95D9709}"/>
              </a:ext>
            </a:extLst>
          </p:cNvPr>
          <p:cNvSpPr/>
          <p:nvPr/>
        </p:nvSpPr>
        <p:spPr>
          <a:xfrm>
            <a:off x="4644008" y="1230646"/>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400" dirty="0">
                <a:solidFill>
                  <a:prstClr val="white"/>
                </a:solidFill>
                <a:latin typeface="Britannic Bold" panose="020B0903060703020204" pitchFamily="34" charset="0"/>
              </a:rPr>
              <a:t>第３問</a:t>
            </a:r>
            <a:endParaRPr lang="en-US" altLang="ja-JP" sz="2400" dirty="0">
              <a:solidFill>
                <a:prstClr val="white"/>
              </a:solidFill>
              <a:latin typeface="Britannic Bold" panose="020B0903060703020204" pitchFamily="34" charset="0"/>
            </a:endParaRPr>
          </a:p>
        </p:txBody>
      </p:sp>
      <p:pic>
        <p:nvPicPr>
          <p:cNvPr id="12" name="図 11" descr="食品, 持つ, テーブル, ホワイト が含まれている画像&#10;&#10;自動的に生成された説明">
            <a:extLst>
              <a:ext uri="{FF2B5EF4-FFF2-40B4-BE49-F238E27FC236}">
                <a16:creationId xmlns:a16="http://schemas.microsoft.com/office/drawing/2014/main" id="{E5E35ED4-AF4C-48A3-8B70-494E1A5DFD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210" y="171286"/>
            <a:ext cx="1511910" cy="1511910"/>
          </a:xfrm>
          <a:prstGeom prst="rect">
            <a:avLst/>
          </a:prstGeom>
        </p:spPr>
      </p:pic>
      <p:sp>
        <p:nvSpPr>
          <p:cNvPr id="13" name="六角形 12">
            <a:extLst>
              <a:ext uri="{FF2B5EF4-FFF2-40B4-BE49-F238E27FC236}">
                <a16:creationId xmlns:a16="http://schemas.microsoft.com/office/drawing/2014/main" id="{D51DB032-AA35-4855-9B11-47D4388DD970}"/>
              </a:ext>
            </a:extLst>
          </p:cNvPr>
          <p:cNvSpPr/>
          <p:nvPr/>
        </p:nvSpPr>
        <p:spPr>
          <a:xfrm>
            <a:off x="4644008" y="599914"/>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400" dirty="0">
                <a:solidFill>
                  <a:srgbClr val="00B050"/>
                </a:solidFill>
                <a:latin typeface="Britannic Bold" panose="020B0903060703020204" pitchFamily="34" charset="0"/>
              </a:rPr>
              <a:t>節分クイズ</a:t>
            </a:r>
            <a:endParaRPr lang="en-US" altLang="ja-JP" sz="2400" dirty="0">
              <a:solidFill>
                <a:prstClr val="white"/>
              </a:solidFill>
              <a:latin typeface="Britannic Bold" panose="020B0903060703020204" pitchFamily="34" charset="0"/>
            </a:endParaRPr>
          </a:p>
        </p:txBody>
      </p:sp>
    </p:spTree>
    <p:extLst>
      <p:ext uri="{BB962C8B-B14F-4D97-AF65-F5344CB8AC3E}">
        <p14:creationId xmlns:p14="http://schemas.microsoft.com/office/powerpoint/2010/main" val="13156718"/>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3">
                                            <p:txEl>
                                              <p:pRg st="0" end="0"/>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4">
                                            <p:txEl>
                                              <p:pRg st="0" end="0"/>
                                            </p:txEl>
                                          </p:spTgt>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p:cTn id="22" dur="1000" fill="hold"/>
                                        <p:tgtEl>
                                          <p:spTgt spid="4">
                                            <p:txEl>
                                              <p:pRg st="1" end="1"/>
                                            </p:txEl>
                                          </p:spTgt>
                                        </p:tgtEl>
                                        <p:attrNameLst>
                                          <p:attrName>ppt_w</p:attrName>
                                        </p:attrNameLst>
                                      </p:cBhvr>
                                      <p:tavLst>
                                        <p:tav tm="0">
                                          <p:val>
                                            <p:strVal val="#ppt_w+.3"/>
                                          </p:val>
                                        </p:tav>
                                        <p:tav tm="100000">
                                          <p:val>
                                            <p:strVal val="#ppt_w"/>
                                          </p:val>
                                        </p:tav>
                                      </p:tavLst>
                                    </p:anim>
                                    <p:anim calcmode="lin" valueType="num">
                                      <p:cBhvr>
                                        <p:cTn id="23"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24" dur="1000"/>
                                        <p:tgtEl>
                                          <p:spTgt spid="4">
                                            <p:txEl>
                                              <p:pRg st="1" end="1"/>
                                            </p:txEl>
                                          </p:spTgt>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 calcmode="lin" valueType="num">
                                      <p:cBhvr>
                                        <p:cTn id="27" dur="1000" fill="hold"/>
                                        <p:tgtEl>
                                          <p:spTgt spid="4">
                                            <p:txEl>
                                              <p:pRg st="2" end="2"/>
                                            </p:txEl>
                                          </p:spTgt>
                                        </p:tgtEl>
                                        <p:attrNameLst>
                                          <p:attrName>ppt_w</p:attrName>
                                        </p:attrNameLst>
                                      </p:cBhvr>
                                      <p:tavLst>
                                        <p:tav tm="0">
                                          <p:val>
                                            <p:strVal val="#ppt_w+.3"/>
                                          </p:val>
                                        </p:tav>
                                        <p:tav tm="100000">
                                          <p:val>
                                            <p:strVal val="#ppt_w"/>
                                          </p:val>
                                        </p:tav>
                                      </p:tavLst>
                                    </p:anim>
                                    <p:anim calcmode="lin" valueType="num">
                                      <p:cBhvr>
                                        <p:cTn id="28"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9" dur="1000"/>
                                        <p:tgtEl>
                                          <p:spTgt spid="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fade">
                                      <p:cBhvr>
                                        <p:cTn id="34" dur="1000"/>
                                        <p:tgtEl>
                                          <p:spTgt spid="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animEffect transition="in" filter="fade">
                                      <p:cBhvr>
                                        <p:cTn id="39" dur="500"/>
                                        <p:tgtEl>
                                          <p:spTgt spid="6">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9">
                                            <p:txEl>
                                              <p:pRg st="0" end="0"/>
                                            </p:txEl>
                                          </p:spTgt>
                                        </p:tgtEl>
                                        <p:attrNameLst>
                                          <p:attrName>style.visibility</p:attrName>
                                        </p:attrNameLst>
                                      </p:cBhvr>
                                      <p:to>
                                        <p:strVal val="visible"/>
                                      </p:to>
                                    </p:set>
                                    <p:animEffect transition="in" filter="fade">
                                      <p:cBhvr>
                                        <p:cTn id="44" dur="500"/>
                                        <p:tgtEl>
                                          <p:spTgt spid="9">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mph" presetSubtype="2" repeatCount="10000" fill="hold" nodeType="clickEffect">
                                  <p:stCondLst>
                                    <p:cond delay="0"/>
                                  </p:stCondLst>
                                  <p:childTnLst>
                                    <p:animClr clrSpc="rgb" dir="cw">
                                      <p:cBhvr>
                                        <p:cTn id="48" dur="500" fill="hold"/>
                                        <p:tgtEl>
                                          <p:spTgt spid="8"/>
                                        </p:tgtEl>
                                        <p:attrNameLst>
                                          <p:attrName>fillcolor</p:attrName>
                                        </p:attrNameLst>
                                      </p:cBhvr>
                                      <p:to>
                                        <a:srgbClr val="FF9900"/>
                                      </p:to>
                                    </p:animClr>
                                    <p:set>
                                      <p:cBhvr>
                                        <p:cTn id="49" dur="500" fill="hold"/>
                                        <p:tgtEl>
                                          <p:spTgt spid="8"/>
                                        </p:tgtEl>
                                        <p:attrNameLst>
                                          <p:attrName>fill.type</p:attrName>
                                        </p:attrNameLst>
                                      </p:cBhvr>
                                      <p:to>
                                        <p:strVal val="solid"/>
                                      </p:to>
                                    </p:set>
                                    <p:set>
                                      <p:cBhvr>
                                        <p:cTn id="50" dur="500" fill="hold"/>
                                        <p:tgtEl>
                                          <p:spTgt spid="8"/>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600" dirty="0">
                <a:solidFill>
                  <a:srgbClr val="FF0000"/>
                </a:solidFill>
              </a:rPr>
              <a:t>解説</a:t>
            </a:r>
            <a:endParaRPr lang="en-US" altLang="ja-JP" sz="3600" dirty="0"/>
          </a:p>
          <a:p>
            <a:pPr fontAlgn="auto">
              <a:spcBef>
                <a:spcPts val="0"/>
              </a:spcBef>
              <a:spcAft>
                <a:spcPts val="0"/>
              </a:spcAft>
              <a:defRPr/>
            </a:pPr>
            <a:r>
              <a:rPr lang="ja-JP" altLang="en-US" sz="2800" dirty="0">
                <a:solidFill>
                  <a:schemeClr val="tx1">
                    <a:lumMod val="50000"/>
                  </a:schemeClr>
                </a:solidFill>
              </a:rPr>
              <a:t>もとは</a:t>
            </a:r>
            <a:r>
              <a:rPr lang="ja-JP" altLang="en-US" sz="2800" dirty="0">
                <a:solidFill>
                  <a:srgbClr val="FFFF00"/>
                </a:solidFill>
              </a:rPr>
              <a:t>中国</a:t>
            </a:r>
            <a:r>
              <a:rPr lang="ja-JP" altLang="en-US" sz="2800" dirty="0">
                <a:solidFill>
                  <a:schemeClr val="tx1">
                    <a:lumMod val="50000"/>
                  </a:schemeClr>
                </a:solidFill>
              </a:rPr>
              <a:t>から伝わってきたもの。</a:t>
            </a:r>
            <a:endParaRPr lang="en-US" altLang="ja-JP" sz="4000" dirty="0">
              <a:solidFill>
                <a:schemeClr val="tx1">
                  <a:lumMod val="50000"/>
                </a:schemeClr>
              </a:solidFill>
            </a:endParaRPr>
          </a:p>
          <a:p>
            <a:pPr fontAlgn="auto">
              <a:spcBef>
                <a:spcPts val="0"/>
              </a:spcBef>
              <a:spcAft>
                <a:spcPts val="0"/>
              </a:spcAft>
              <a:defRPr/>
            </a:pPr>
            <a:r>
              <a:rPr lang="ja-JP" altLang="en-US" sz="2800" dirty="0">
                <a:solidFill>
                  <a:srgbClr val="00B050"/>
                </a:solidFill>
              </a:rPr>
              <a:t>季節の変わり目</a:t>
            </a:r>
            <a:r>
              <a:rPr lang="ja-JP" altLang="en-US" sz="2800" dirty="0">
                <a:solidFill>
                  <a:schemeClr val="tx1">
                    <a:lumMod val="50000"/>
                  </a:schemeClr>
                </a:solidFill>
              </a:rPr>
              <a:t>に生じる</a:t>
            </a:r>
            <a:r>
              <a:rPr lang="ja-JP" altLang="en-US" sz="2800" dirty="0">
                <a:solidFill>
                  <a:srgbClr val="FF00FF"/>
                </a:solidFill>
              </a:rPr>
              <a:t>邪気（鬼）</a:t>
            </a:r>
            <a:r>
              <a:rPr lang="ja-JP" altLang="en-US" sz="2800" dirty="0">
                <a:solidFill>
                  <a:schemeClr val="tx1">
                    <a:lumMod val="50000"/>
                  </a:schemeClr>
                </a:solidFill>
              </a:rPr>
              <a:t>を払うために行っていた宮中の年中行事が、次第に庶民の間にも広がっていった。</a:t>
            </a:r>
            <a:endParaRPr lang="en-US" altLang="ja-JP" sz="2800" dirty="0">
              <a:solidFill>
                <a:schemeClr val="tx1">
                  <a:lumMod val="50000"/>
                </a:schemeClr>
              </a:solidFill>
            </a:endParaRPr>
          </a:p>
          <a:p>
            <a:pPr fontAlgn="auto">
              <a:spcBef>
                <a:spcPts val="0"/>
              </a:spcBef>
              <a:spcAft>
                <a:spcPts val="0"/>
              </a:spcAft>
              <a:defRPr/>
            </a:pPr>
            <a:endParaRPr lang="en-US" altLang="ja-JP" sz="2800" dirty="0">
              <a:solidFill>
                <a:schemeClr val="tx1">
                  <a:lumMod val="50000"/>
                </a:schemeClr>
              </a:solidFill>
            </a:endParaRPr>
          </a:p>
          <a:p>
            <a:pPr fontAlgn="auto">
              <a:spcBef>
                <a:spcPts val="0"/>
              </a:spcBef>
              <a:spcAft>
                <a:spcPts val="0"/>
              </a:spcAft>
              <a:defRPr/>
            </a:pPr>
            <a:endParaRPr lang="en-US" altLang="ja-JP" sz="2800" dirty="0">
              <a:solidFill>
                <a:schemeClr val="tx1">
                  <a:lumMod val="50000"/>
                </a:schemeClr>
              </a:solidFill>
            </a:endParaRPr>
          </a:p>
          <a:p>
            <a:pPr fontAlgn="auto">
              <a:spcBef>
                <a:spcPts val="0"/>
              </a:spcBef>
              <a:spcAft>
                <a:spcPts val="0"/>
              </a:spcAft>
              <a:defRPr/>
            </a:pPr>
            <a:endParaRPr lang="en-US" altLang="ja-JP" sz="2800" dirty="0">
              <a:solidFill>
                <a:schemeClr val="tx1">
                  <a:lumMod val="50000"/>
                </a:schemeClr>
              </a:solidFill>
            </a:endParaRPr>
          </a:p>
          <a:p>
            <a:pPr fontAlgn="auto">
              <a:spcBef>
                <a:spcPts val="0"/>
              </a:spcBef>
              <a:spcAft>
                <a:spcPts val="0"/>
              </a:spcAft>
              <a:defRPr/>
            </a:pPr>
            <a:endParaRPr lang="en-US" altLang="ja-JP" sz="2800" dirty="0">
              <a:solidFill>
                <a:schemeClr val="tx1">
                  <a:lumMod val="50000"/>
                </a:schemeClr>
              </a:solidFill>
            </a:endParaRPr>
          </a:p>
        </p:txBody>
      </p:sp>
      <p:pic>
        <p:nvPicPr>
          <p:cNvPr id="4" name="図 3" descr="凧, シャツ, 記号 が含まれている画像&#10;&#10;自動的に生成された説明">
            <a:extLst>
              <a:ext uri="{FF2B5EF4-FFF2-40B4-BE49-F238E27FC236}">
                <a16:creationId xmlns:a16="http://schemas.microsoft.com/office/drawing/2014/main" id="{1AA4B7BD-B5E0-4122-8D1D-24D475940B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6336" y="3867894"/>
            <a:ext cx="960000" cy="720000"/>
          </a:xfrm>
          <a:prstGeom prst="rect">
            <a:avLst/>
          </a:prstGeom>
        </p:spPr>
      </p:pic>
      <p:pic>
        <p:nvPicPr>
          <p:cNvPr id="5" name="図 4">
            <a:extLst>
              <a:ext uri="{FF2B5EF4-FFF2-40B4-BE49-F238E27FC236}">
                <a16:creationId xmlns:a16="http://schemas.microsoft.com/office/drawing/2014/main" id="{7682710B-0192-B848-A9C8-081031311A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7984" y="2966072"/>
            <a:ext cx="2335861" cy="1621822"/>
          </a:xfrm>
          <a:prstGeom prst="rect">
            <a:avLst/>
          </a:prstGeom>
        </p:spPr>
      </p:pic>
    </p:spTree>
    <p:extLst>
      <p:ext uri="{BB962C8B-B14F-4D97-AF65-F5344CB8AC3E}">
        <p14:creationId xmlns:p14="http://schemas.microsoft.com/office/powerpoint/2010/main" val="252361529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六角形 3"/>
          <p:cNvSpPr/>
          <p:nvPr/>
        </p:nvSpPr>
        <p:spPr>
          <a:xfrm>
            <a:off x="251520" y="267494"/>
            <a:ext cx="4176462" cy="4608512"/>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en-US" altLang="ja-JP" sz="2400" dirty="0">
                <a:solidFill>
                  <a:srgbClr val="FF0000"/>
                </a:solidFill>
                <a:latin typeface="Britannic Bold" panose="020B0903060703020204" pitchFamily="34" charset="0"/>
              </a:rPr>
              <a:t>【</a:t>
            </a:r>
            <a:r>
              <a:rPr lang="ja-JP" altLang="en-US" sz="2400" dirty="0">
                <a:solidFill>
                  <a:srgbClr val="FF0000"/>
                </a:solidFill>
                <a:latin typeface="Britannic Bold" panose="020B0903060703020204" pitchFamily="34" charset="0"/>
              </a:rPr>
              <a:t>節分クイズ</a:t>
            </a:r>
            <a:r>
              <a:rPr lang="en-US" altLang="ja-JP" sz="2400" dirty="0">
                <a:solidFill>
                  <a:srgbClr val="FF0000"/>
                </a:solidFill>
                <a:latin typeface="Britannic Bold" panose="020B0903060703020204" pitchFamily="34" charset="0"/>
              </a:rPr>
              <a:t>】</a:t>
            </a:r>
          </a:p>
          <a:p>
            <a:pPr lvl="0" fontAlgn="auto">
              <a:spcBef>
                <a:spcPts val="0"/>
              </a:spcBef>
              <a:spcAft>
                <a:spcPts val="0"/>
              </a:spcAft>
              <a:defRPr/>
            </a:pPr>
            <a:r>
              <a:rPr lang="ja-JP" altLang="en-US" sz="3600" dirty="0">
                <a:solidFill>
                  <a:prstClr val="white"/>
                </a:solidFill>
                <a:latin typeface="Britannic Bold" panose="020B0903060703020204" pitchFamily="34" charset="0"/>
              </a:rPr>
              <a:t>鬼を退治するための「豆まき」は、いつ行われるか。</a:t>
            </a:r>
            <a:endParaRPr lang="en-US" altLang="ja-JP" sz="3600" dirty="0">
              <a:solidFill>
                <a:prstClr val="white"/>
              </a:solidFill>
              <a:latin typeface="Britannic Bold" panose="020B0903060703020204" pitchFamily="34" charset="0"/>
            </a:endParaRPr>
          </a:p>
          <a:p>
            <a:pPr lvl="0" fontAlgn="auto">
              <a:spcBef>
                <a:spcPts val="0"/>
              </a:spcBef>
              <a:spcAft>
                <a:spcPts val="0"/>
              </a:spcAft>
              <a:defRPr/>
            </a:pPr>
            <a:endParaRPr lang="en-US" altLang="ja-JP" sz="3600" dirty="0">
              <a:solidFill>
                <a:prstClr val="white"/>
              </a:solidFill>
              <a:latin typeface="Britannic Bold" panose="020B0903060703020204" pitchFamily="34" charset="0"/>
            </a:endParaRPr>
          </a:p>
          <a:p>
            <a:pPr lvl="0" fontAlgn="auto">
              <a:spcBef>
                <a:spcPts val="0"/>
              </a:spcBef>
              <a:spcAft>
                <a:spcPts val="0"/>
              </a:spcAft>
              <a:defRPr/>
            </a:pPr>
            <a:endParaRPr lang="en-US" altLang="ja-JP" sz="3600" dirty="0">
              <a:solidFill>
                <a:prstClr val="white"/>
              </a:solidFill>
              <a:latin typeface="Britannic Bold" panose="020B0903060703020204" pitchFamily="34" charset="0"/>
            </a:endParaRPr>
          </a:p>
          <a:p>
            <a:pPr lvl="0" fontAlgn="auto">
              <a:spcBef>
                <a:spcPts val="0"/>
              </a:spcBef>
              <a:spcAft>
                <a:spcPts val="0"/>
              </a:spcAft>
              <a:defRPr/>
            </a:pPr>
            <a:endParaRPr lang="en-US" altLang="ja-JP" sz="3600" dirty="0">
              <a:solidFill>
                <a:prstClr val="white"/>
              </a:solidFill>
              <a:latin typeface="Britannic Bold" panose="020B0903060703020204" pitchFamily="34" charset="0"/>
            </a:endParaRPr>
          </a:p>
          <a:p>
            <a:pPr lvl="0" fontAlgn="auto">
              <a:spcBef>
                <a:spcPts val="0"/>
              </a:spcBef>
              <a:spcAft>
                <a:spcPts val="0"/>
              </a:spcAft>
              <a:defRPr/>
            </a:pPr>
            <a:endParaRPr lang="ja-JP" altLang="en-US" sz="3600" dirty="0">
              <a:solidFill>
                <a:prstClr val="white"/>
              </a:solidFill>
              <a:latin typeface="Britannic Bold" panose="020B0903060703020204" pitchFamily="34" charset="0"/>
            </a:endParaRPr>
          </a:p>
        </p:txBody>
      </p:sp>
      <p:sp>
        <p:nvSpPr>
          <p:cNvPr id="6" name="六角形 5"/>
          <p:cNvSpPr/>
          <p:nvPr/>
        </p:nvSpPr>
        <p:spPr>
          <a:xfrm>
            <a:off x="4642088" y="3364780"/>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C. </a:t>
            </a:r>
            <a:r>
              <a:rPr lang="ja-JP" altLang="en-US" sz="3600" dirty="0">
                <a:latin typeface="Britannic Bold" panose="020B0903060703020204" pitchFamily="34" charset="0"/>
              </a:rPr>
              <a:t>夜</a:t>
            </a:r>
            <a:endParaRPr lang="ja-JP" altLang="en-US" sz="3600" dirty="0"/>
          </a:p>
        </p:txBody>
      </p:sp>
      <p:sp>
        <p:nvSpPr>
          <p:cNvPr id="8" name="六角形 7"/>
          <p:cNvSpPr/>
          <p:nvPr/>
        </p:nvSpPr>
        <p:spPr>
          <a:xfrm>
            <a:off x="4644008" y="2572692"/>
            <a:ext cx="4062944"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B. </a:t>
            </a:r>
            <a:r>
              <a:rPr lang="ja-JP" altLang="en-US" sz="3600" dirty="0">
                <a:latin typeface="Britannic Bold" panose="020B0903060703020204" pitchFamily="34" charset="0"/>
              </a:rPr>
              <a:t>昼</a:t>
            </a:r>
            <a:endParaRPr lang="ja-JP" altLang="en-US" sz="3600" dirty="0"/>
          </a:p>
        </p:txBody>
      </p:sp>
      <p:sp>
        <p:nvSpPr>
          <p:cNvPr id="9" name="六角形 8"/>
          <p:cNvSpPr/>
          <p:nvPr/>
        </p:nvSpPr>
        <p:spPr>
          <a:xfrm>
            <a:off x="4644008" y="1780604"/>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A. </a:t>
            </a:r>
            <a:r>
              <a:rPr lang="ja-JP" altLang="en-US" sz="3600" dirty="0">
                <a:latin typeface="Britannic Bold" panose="020B0903060703020204" pitchFamily="34" charset="0"/>
              </a:rPr>
              <a:t>朝</a:t>
            </a:r>
          </a:p>
        </p:txBody>
      </p:sp>
      <p:sp>
        <p:nvSpPr>
          <p:cNvPr id="11" name="六角形 10">
            <a:extLst>
              <a:ext uri="{FF2B5EF4-FFF2-40B4-BE49-F238E27FC236}">
                <a16:creationId xmlns:a16="http://schemas.microsoft.com/office/drawing/2014/main" id="{6027F26F-E94B-491D-8B9E-B236B95D9709}"/>
              </a:ext>
            </a:extLst>
          </p:cNvPr>
          <p:cNvSpPr/>
          <p:nvPr/>
        </p:nvSpPr>
        <p:spPr>
          <a:xfrm>
            <a:off x="4644008" y="1230646"/>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400" dirty="0">
                <a:solidFill>
                  <a:prstClr val="white"/>
                </a:solidFill>
                <a:latin typeface="Britannic Bold" panose="020B0903060703020204" pitchFamily="34" charset="0"/>
              </a:rPr>
              <a:t>第４問</a:t>
            </a:r>
            <a:endParaRPr lang="en-US" altLang="ja-JP" sz="2400" dirty="0">
              <a:solidFill>
                <a:prstClr val="white"/>
              </a:solidFill>
              <a:latin typeface="Britannic Bold" panose="020B0903060703020204" pitchFamily="34" charset="0"/>
            </a:endParaRPr>
          </a:p>
        </p:txBody>
      </p:sp>
      <p:pic>
        <p:nvPicPr>
          <p:cNvPr id="12" name="図 11" descr="食品, 持つ, テーブル, ホワイト が含まれている画像&#10;&#10;自動的に生成された説明">
            <a:extLst>
              <a:ext uri="{FF2B5EF4-FFF2-40B4-BE49-F238E27FC236}">
                <a16:creationId xmlns:a16="http://schemas.microsoft.com/office/drawing/2014/main" id="{E5E35ED4-AF4C-48A3-8B70-494E1A5DFD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210" y="171286"/>
            <a:ext cx="1511910" cy="1511910"/>
          </a:xfrm>
          <a:prstGeom prst="rect">
            <a:avLst/>
          </a:prstGeom>
        </p:spPr>
      </p:pic>
      <p:sp>
        <p:nvSpPr>
          <p:cNvPr id="13" name="六角形 12">
            <a:extLst>
              <a:ext uri="{FF2B5EF4-FFF2-40B4-BE49-F238E27FC236}">
                <a16:creationId xmlns:a16="http://schemas.microsoft.com/office/drawing/2014/main" id="{D51DB032-AA35-4855-9B11-47D4388DD970}"/>
              </a:ext>
            </a:extLst>
          </p:cNvPr>
          <p:cNvSpPr/>
          <p:nvPr/>
        </p:nvSpPr>
        <p:spPr>
          <a:xfrm>
            <a:off x="4644008" y="599914"/>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400" dirty="0">
                <a:solidFill>
                  <a:srgbClr val="00B050"/>
                </a:solidFill>
                <a:latin typeface="Britannic Bold" panose="020B0903060703020204" pitchFamily="34" charset="0"/>
              </a:rPr>
              <a:t>節分クイズ</a:t>
            </a:r>
            <a:endParaRPr lang="en-US" altLang="ja-JP" sz="2400" dirty="0">
              <a:solidFill>
                <a:prstClr val="white"/>
              </a:solidFill>
              <a:latin typeface="Britannic Bold" panose="020B0903060703020204" pitchFamily="34" charset="0"/>
            </a:endParaRPr>
          </a:p>
        </p:txBody>
      </p:sp>
      <p:sp>
        <p:nvSpPr>
          <p:cNvPr id="10" name="六角形 9">
            <a:extLst>
              <a:ext uri="{FF2B5EF4-FFF2-40B4-BE49-F238E27FC236}">
                <a16:creationId xmlns:a16="http://schemas.microsoft.com/office/drawing/2014/main" id="{5EF1657C-736F-4CDF-9727-9F72D959F31E}"/>
              </a:ext>
            </a:extLst>
          </p:cNvPr>
          <p:cNvSpPr/>
          <p:nvPr/>
        </p:nvSpPr>
        <p:spPr>
          <a:xfrm>
            <a:off x="4644008" y="4155926"/>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D. </a:t>
            </a:r>
            <a:r>
              <a:rPr lang="ja-JP" altLang="en-US" sz="3600" dirty="0">
                <a:latin typeface="Britannic Bold" panose="020B0903060703020204" pitchFamily="34" charset="0"/>
              </a:rPr>
              <a:t>決まりはない</a:t>
            </a:r>
          </a:p>
        </p:txBody>
      </p:sp>
      <p:pic>
        <p:nvPicPr>
          <p:cNvPr id="7" name="図 6">
            <a:extLst>
              <a:ext uri="{FF2B5EF4-FFF2-40B4-BE49-F238E27FC236}">
                <a16:creationId xmlns:a16="http://schemas.microsoft.com/office/drawing/2014/main" id="{4C65B5F7-E984-EEA7-2D91-8082E52FF2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3568" y="2535432"/>
            <a:ext cx="3167955" cy="2375967"/>
          </a:xfrm>
          <a:prstGeom prst="rect">
            <a:avLst/>
          </a:prstGeom>
        </p:spPr>
      </p:pic>
    </p:spTree>
    <p:extLst>
      <p:ext uri="{BB962C8B-B14F-4D97-AF65-F5344CB8AC3E}">
        <p14:creationId xmlns:p14="http://schemas.microsoft.com/office/powerpoint/2010/main" val="549847869"/>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3">
                                            <p:txEl>
                                              <p:pRg st="0" end="0"/>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4">
                                            <p:txEl>
                                              <p:pRg st="0" end="0"/>
                                            </p:txEl>
                                          </p:spTgt>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p:cTn id="22" dur="1000" fill="hold"/>
                                        <p:tgtEl>
                                          <p:spTgt spid="4">
                                            <p:txEl>
                                              <p:pRg st="1" end="1"/>
                                            </p:txEl>
                                          </p:spTgt>
                                        </p:tgtEl>
                                        <p:attrNameLst>
                                          <p:attrName>ppt_w</p:attrName>
                                        </p:attrNameLst>
                                      </p:cBhvr>
                                      <p:tavLst>
                                        <p:tav tm="0">
                                          <p:val>
                                            <p:strVal val="#ppt_w+.3"/>
                                          </p:val>
                                        </p:tav>
                                        <p:tav tm="100000">
                                          <p:val>
                                            <p:strVal val="#ppt_w"/>
                                          </p:val>
                                        </p:tav>
                                      </p:tavLst>
                                    </p:anim>
                                    <p:anim calcmode="lin" valueType="num">
                                      <p:cBhvr>
                                        <p:cTn id="23"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24" dur="10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fade">
                                      <p:cBhvr>
                                        <p:cTn id="29" dur="500"/>
                                        <p:tgtEl>
                                          <p:spTgt spid="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fade">
                                      <p:cBhvr>
                                        <p:cTn id="34" dur="1000"/>
                                        <p:tgtEl>
                                          <p:spTgt spid="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animEffect transition="in" filter="fade">
                                      <p:cBhvr>
                                        <p:cTn id="39" dur="500"/>
                                        <p:tgtEl>
                                          <p:spTgt spid="6">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0">
                                            <p:txEl>
                                              <p:pRg st="0" end="0"/>
                                            </p:txEl>
                                          </p:spTgt>
                                        </p:tgtEl>
                                        <p:attrNameLst>
                                          <p:attrName>style.visibility</p:attrName>
                                        </p:attrNameLst>
                                      </p:cBhvr>
                                      <p:to>
                                        <p:strVal val="visible"/>
                                      </p:to>
                                    </p:set>
                                    <p:animEffect transition="in" filter="fade">
                                      <p:cBhvr>
                                        <p:cTn id="44" dur="500"/>
                                        <p:tgtEl>
                                          <p:spTgt spid="10">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mph" presetSubtype="2" repeatCount="10000" fill="hold" nodeType="clickEffect">
                                  <p:stCondLst>
                                    <p:cond delay="0"/>
                                  </p:stCondLst>
                                  <p:childTnLst>
                                    <p:animClr clrSpc="rgb" dir="cw">
                                      <p:cBhvr>
                                        <p:cTn id="48" dur="500" fill="hold"/>
                                        <p:tgtEl>
                                          <p:spTgt spid="6"/>
                                        </p:tgtEl>
                                        <p:attrNameLst>
                                          <p:attrName>fillcolor</p:attrName>
                                        </p:attrNameLst>
                                      </p:cBhvr>
                                      <p:to>
                                        <a:srgbClr val="FF9900"/>
                                      </p:to>
                                    </p:animClr>
                                    <p:set>
                                      <p:cBhvr>
                                        <p:cTn id="49" dur="500" fill="hold"/>
                                        <p:tgtEl>
                                          <p:spTgt spid="6"/>
                                        </p:tgtEl>
                                        <p:attrNameLst>
                                          <p:attrName>fill.type</p:attrName>
                                        </p:attrNameLst>
                                      </p:cBhvr>
                                      <p:to>
                                        <p:strVal val="solid"/>
                                      </p:to>
                                    </p:set>
                                    <p:set>
                                      <p:cBhvr>
                                        <p:cTn id="50" dur="500" fill="hold"/>
                                        <p:tgtEl>
                                          <p:spTgt spid="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600" dirty="0">
                <a:solidFill>
                  <a:srgbClr val="FF0000"/>
                </a:solidFill>
              </a:rPr>
              <a:t>解説</a:t>
            </a:r>
            <a:endParaRPr lang="en-US" altLang="ja-JP" sz="3600" dirty="0"/>
          </a:p>
          <a:p>
            <a:pPr fontAlgn="auto">
              <a:spcBef>
                <a:spcPts val="0"/>
              </a:spcBef>
              <a:spcAft>
                <a:spcPts val="0"/>
              </a:spcAft>
              <a:defRPr/>
            </a:pPr>
            <a:r>
              <a:rPr lang="ja-JP" altLang="en-US" sz="2800" dirty="0">
                <a:solidFill>
                  <a:schemeClr val="tx1">
                    <a:lumMod val="50000"/>
                  </a:schemeClr>
                </a:solidFill>
              </a:rPr>
              <a:t>鬼は夜に現れる</a:t>
            </a:r>
            <a:endParaRPr lang="en-US" altLang="ja-JP" sz="2800" dirty="0">
              <a:solidFill>
                <a:schemeClr val="tx1">
                  <a:lumMod val="50000"/>
                </a:schemeClr>
              </a:solidFill>
            </a:endParaRPr>
          </a:p>
          <a:p>
            <a:pPr fontAlgn="auto">
              <a:spcBef>
                <a:spcPts val="0"/>
              </a:spcBef>
              <a:spcAft>
                <a:spcPts val="0"/>
              </a:spcAft>
              <a:defRPr/>
            </a:pPr>
            <a:r>
              <a:rPr lang="ja-JP" altLang="en-US" sz="2800" dirty="0">
                <a:solidFill>
                  <a:schemeClr val="tx1">
                    <a:lumMod val="50000"/>
                  </a:schemeClr>
                </a:solidFill>
              </a:rPr>
              <a:t>とされているため。</a:t>
            </a:r>
            <a:endParaRPr lang="en-US" altLang="ja-JP" sz="2800" dirty="0">
              <a:solidFill>
                <a:schemeClr val="tx1">
                  <a:lumMod val="50000"/>
                </a:schemeClr>
              </a:solidFill>
            </a:endParaRPr>
          </a:p>
          <a:p>
            <a:pPr fontAlgn="auto">
              <a:spcBef>
                <a:spcPts val="0"/>
              </a:spcBef>
              <a:spcAft>
                <a:spcPts val="0"/>
              </a:spcAft>
              <a:defRPr/>
            </a:pPr>
            <a:endParaRPr lang="en-US" altLang="ja-JP" sz="2800" dirty="0">
              <a:solidFill>
                <a:schemeClr val="tx1">
                  <a:lumMod val="50000"/>
                </a:schemeClr>
              </a:solidFill>
            </a:endParaRPr>
          </a:p>
          <a:p>
            <a:pPr fontAlgn="auto">
              <a:spcBef>
                <a:spcPts val="0"/>
              </a:spcBef>
              <a:spcAft>
                <a:spcPts val="0"/>
              </a:spcAft>
              <a:defRPr/>
            </a:pPr>
            <a:endParaRPr lang="en-US" altLang="ja-JP" sz="2800" dirty="0">
              <a:solidFill>
                <a:schemeClr val="tx1">
                  <a:lumMod val="50000"/>
                </a:schemeClr>
              </a:solidFill>
            </a:endParaRPr>
          </a:p>
          <a:p>
            <a:pPr fontAlgn="auto">
              <a:spcBef>
                <a:spcPts val="0"/>
              </a:spcBef>
              <a:spcAft>
                <a:spcPts val="0"/>
              </a:spcAft>
              <a:defRPr/>
            </a:pPr>
            <a:endParaRPr lang="en-US" altLang="ja-JP" sz="2800" dirty="0">
              <a:solidFill>
                <a:schemeClr val="tx1">
                  <a:lumMod val="50000"/>
                </a:schemeClr>
              </a:solidFill>
            </a:endParaRPr>
          </a:p>
          <a:p>
            <a:pPr fontAlgn="auto">
              <a:spcBef>
                <a:spcPts val="0"/>
              </a:spcBef>
              <a:spcAft>
                <a:spcPts val="0"/>
              </a:spcAft>
              <a:defRPr/>
            </a:pPr>
            <a:endParaRPr lang="en-US" altLang="ja-JP" sz="2800" dirty="0">
              <a:solidFill>
                <a:schemeClr val="tx1">
                  <a:lumMod val="50000"/>
                </a:schemeClr>
              </a:solidFill>
            </a:endParaRPr>
          </a:p>
          <a:p>
            <a:pPr fontAlgn="auto">
              <a:spcBef>
                <a:spcPts val="0"/>
              </a:spcBef>
              <a:spcAft>
                <a:spcPts val="0"/>
              </a:spcAft>
              <a:defRPr/>
            </a:pPr>
            <a:endParaRPr lang="en-US" altLang="ja-JP" sz="4000" dirty="0">
              <a:solidFill>
                <a:schemeClr val="tx1">
                  <a:lumMod val="50000"/>
                </a:schemeClr>
              </a:solidFill>
            </a:endParaRPr>
          </a:p>
        </p:txBody>
      </p:sp>
      <p:pic>
        <p:nvPicPr>
          <p:cNvPr id="4" name="図 3" descr="凧, シャツ, 記号 が含まれている画像&#10;&#10;自動的に生成された説明">
            <a:extLst>
              <a:ext uri="{FF2B5EF4-FFF2-40B4-BE49-F238E27FC236}">
                <a16:creationId xmlns:a16="http://schemas.microsoft.com/office/drawing/2014/main" id="{1AA4B7BD-B5E0-4122-8D1D-24D475940B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6336" y="3867894"/>
            <a:ext cx="960000" cy="720000"/>
          </a:xfrm>
          <a:prstGeom prst="rect">
            <a:avLst/>
          </a:prstGeom>
        </p:spPr>
      </p:pic>
      <p:pic>
        <p:nvPicPr>
          <p:cNvPr id="6" name="図 5">
            <a:extLst>
              <a:ext uri="{FF2B5EF4-FFF2-40B4-BE49-F238E27FC236}">
                <a16:creationId xmlns:a16="http://schemas.microsoft.com/office/drawing/2014/main" id="{EE942E20-15F1-EE54-A458-51808D2E9B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680154"/>
            <a:ext cx="2940704" cy="3819096"/>
          </a:xfrm>
          <a:prstGeom prst="rect">
            <a:avLst/>
          </a:prstGeom>
        </p:spPr>
      </p:pic>
    </p:spTree>
    <p:extLst>
      <p:ext uri="{BB962C8B-B14F-4D97-AF65-F5344CB8AC3E}">
        <p14:creationId xmlns:p14="http://schemas.microsoft.com/office/powerpoint/2010/main" val="45710598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六角形 3"/>
          <p:cNvSpPr/>
          <p:nvPr/>
        </p:nvSpPr>
        <p:spPr>
          <a:xfrm>
            <a:off x="544528" y="1203598"/>
            <a:ext cx="7987912" cy="1992449"/>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400" dirty="0">
                <a:solidFill>
                  <a:schemeClr val="tx1"/>
                </a:solidFill>
                <a:latin typeface="Britannic Bold" panose="020B0903060703020204" pitchFamily="34" charset="0"/>
              </a:rPr>
              <a:t>節分に、その年の幸福の神がいる方角に向かい黙々と食べるのが作法とされる「巻き寿司」を何と呼ぶか。</a:t>
            </a:r>
            <a:endParaRPr lang="en-US" altLang="ja-JP" sz="3400" dirty="0">
              <a:solidFill>
                <a:schemeClr val="tx1"/>
              </a:solidFill>
              <a:latin typeface="Britannic Bold" panose="020B0903060703020204" pitchFamily="34" charset="0"/>
            </a:endParaRPr>
          </a:p>
        </p:txBody>
      </p:sp>
      <p:sp>
        <p:nvSpPr>
          <p:cNvPr id="8" name="六角形 7"/>
          <p:cNvSpPr/>
          <p:nvPr/>
        </p:nvSpPr>
        <p:spPr>
          <a:xfrm>
            <a:off x="544528" y="3508006"/>
            <a:ext cx="6060556" cy="1002295"/>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5400" dirty="0">
                <a:solidFill>
                  <a:schemeClr val="bg1">
                    <a:lumMod val="85000"/>
                    <a:lumOff val="15000"/>
                  </a:schemeClr>
                </a:solidFill>
                <a:latin typeface="Britannic Bold" panose="020B0903060703020204" pitchFamily="34" charset="0"/>
              </a:rPr>
              <a:t>恵方巻</a:t>
            </a:r>
            <a:r>
              <a:rPr lang="ja-JP" altLang="en-US" sz="4000" dirty="0">
                <a:solidFill>
                  <a:schemeClr val="bg1">
                    <a:lumMod val="85000"/>
                    <a:lumOff val="15000"/>
                  </a:schemeClr>
                </a:solidFill>
                <a:latin typeface="Britannic Bold" panose="020B0903060703020204" pitchFamily="34" charset="0"/>
              </a:rPr>
              <a:t>（えほうまき）</a:t>
            </a:r>
            <a:endParaRPr lang="ja-JP" altLang="en-US" sz="4000" dirty="0">
              <a:solidFill>
                <a:schemeClr val="bg1">
                  <a:lumMod val="85000"/>
                  <a:lumOff val="15000"/>
                </a:schemeClr>
              </a:solidFill>
            </a:endParaRPr>
          </a:p>
        </p:txBody>
      </p:sp>
      <p:sp>
        <p:nvSpPr>
          <p:cNvPr id="11" name="六角形 10">
            <a:extLst>
              <a:ext uri="{FF2B5EF4-FFF2-40B4-BE49-F238E27FC236}">
                <a16:creationId xmlns:a16="http://schemas.microsoft.com/office/drawing/2014/main" id="{6027F26F-E94B-491D-8B9E-B236B95D9709}"/>
              </a:ext>
            </a:extLst>
          </p:cNvPr>
          <p:cNvSpPr/>
          <p:nvPr/>
        </p:nvSpPr>
        <p:spPr>
          <a:xfrm>
            <a:off x="3779912" y="403486"/>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400" dirty="0">
                <a:solidFill>
                  <a:prstClr val="white"/>
                </a:solidFill>
                <a:latin typeface="Britannic Bold" panose="020B0903060703020204" pitchFamily="34" charset="0"/>
              </a:rPr>
              <a:t>第５問</a:t>
            </a:r>
            <a:endParaRPr lang="en-US" altLang="ja-JP" sz="2400" dirty="0">
              <a:solidFill>
                <a:prstClr val="white"/>
              </a:solidFill>
              <a:latin typeface="Britannic Bold" panose="020B0903060703020204" pitchFamily="34" charset="0"/>
            </a:endParaRPr>
          </a:p>
        </p:txBody>
      </p:sp>
      <p:sp>
        <p:nvSpPr>
          <p:cNvPr id="13" name="六角形 12">
            <a:extLst>
              <a:ext uri="{FF2B5EF4-FFF2-40B4-BE49-F238E27FC236}">
                <a16:creationId xmlns:a16="http://schemas.microsoft.com/office/drawing/2014/main" id="{D51DB032-AA35-4855-9B11-47D4388DD970}"/>
              </a:ext>
            </a:extLst>
          </p:cNvPr>
          <p:cNvSpPr/>
          <p:nvPr/>
        </p:nvSpPr>
        <p:spPr>
          <a:xfrm>
            <a:off x="544528" y="411510"/>
            <a:ext cx="2947352"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400" dirty="0">
                <a:solidFill>
                  <a:srgbClr val="00B050"/>
                </a:solidFill>
                <a:latin typeface="Britannic Bold" panose="020B0903060703020204" pitchFamily="34" charset="0"/>
              </a:rPr>
              <a:t>節分クイズ</a:t>
            </a:r>
            <a:endParaRPr lang="en-US" altLang="ja-JP" sz="2400" dirty="0">
              <a:solidFill>
                <a:prstClr val="white"/>
              </a:solidFill>
              <a:latin typeface="Britannic Bold" panose="020B0903060703020204" pitchFamily="34" charset="0"/>
            </a:endParaRPr>
          </a:p>
        </p:txBody>
      </p:sp>
      <p:sp>
        <p:nvSpPr>
          <p:cNvPr id="10" name="六角形 9">
            <a:extLst>
              <a:ext uri="{FF2B5EF4-FFF2-40B4-BE49-F238E27FC236}">
                <a16:creationId xmlns:a16="http://schemas.microsoft.com/office/drawing/2014/main" id="{411D94B7-6D1C-47BB-A3C4-38CA1B988FDC}"/>
              </a:ext>
            </a:extLst>
          </p:cNvPr>
          <p:cNvSpPr/>
          <p:nvPr/>
        </p:nvSpPr>
        <p:spPr>
          <a:xfrm>
            <a:off x="6228184" y="415941"/>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000" dirty="0">
                <a:solidFill>
                  <a:schemeClr val="tx1"/>
                </a:solidFill>
                <a:latin typeface="Britannic Bold" panose="020B0903060703020204" pitchFamily="34" charset="0"/>
              </a:rPr>
              <a:t>食べ物</a:t>
            </a:r>
            <a:endParaRPr lang="en-US" altLang="ja-JP" sz="2000" dirty="0">
              <a:solidFill>
                <a:schemeClr val="tx1"/>
              </a:solidFill>
              <a:latin typeface="Britannic Bold" panose="020B0903060703020204" pitchFamily="34" charset="0"/>
            </a:endParaRPr>
          </a:p>
        </p:txBody>
      </p:sp>
      <p:pic>
        <p:nvPicPr>
          <p:cNvPr id="6" name="図 5" descr="食品, 皿, 駐車場 が含まれている画像&#10;&#10;自動的に生成された説明">
            <a:extLst>
              <a:ext uri="{FF2B5EF4-FFF2-40B4-BE49-F238E27FC236}">
                <a16:creationId xmlns:a16="http://schemas.microsoft.com/office/drawing/2014/main" id="{0D607FC9-E87A-4368-99FC-DD9A60BE15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28352" y="3397153"/>
            <a:ext cx="1224000" cy="1224000"/>
          </a:xfrm>
          <a:prstGeom prst="rect">
            <a:avLst/>
          </a:prstGeom>
        </p:spPr>
      </p:pic>
    </p:spTree>
    <p:extLst>
      <p:ext uri="{BB962C8B-B14F-4D97-AF65-F5344CB8AC3E}">
        <p14:creationId xmlns:p14="http://schemas.microsoft.com/office/powerpoint/2010/main" val="3224492967"/>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childTnLst>
                                </p:cTn>
                              </p:par>
                              <p:par>
                                <p:cTn id="15" presetID="1" presetClass="emph" presetSubtype="2" repeatCount="10000" fill="hold" nodeType="withEffect">
                                  <p:stCondLst>
                                    <p:cond delay="0"/>
                                  </p:stCondLst>
                                  <p:childTnLst>
                                    <p:animClr clrSpc="rgb" dir="cw">
                                      <p:cBhvr>
                                        <p:cTn id="16" dur="500" fill="hold"/>
                                        <p:tgtEl>
                                          <p:spTgt spid="8"/>
                                        </p:tgtEl>
                                        <p:attrNameLst>
                                          <p:attrName>fillcolor</p:attrName>
                                        </p:attrNameLst>
                                      </p:cBhvr>
                                      <p:to>
                                        <a:srgbClr val="FF9900"/>
                                      </p:to>
                                    </p:animClr>
                                    <p:set>
                                      <p:cBhvr>
                                        <p:cTn id="17" dur="500" fill="hold"/>
                                        <p:tgtEl>
                                          <p:spTgt spid="8"/>
                                        </p:tgtEl>
                                        <p:attrNameLst>
                                          <p:attrName>fill.type</p:attrName>
                                        </p:attrNameLst>
                                      </p:cBhvr>
                                      <p:to>
                                        <p:strVal val="solid"/>
                                      </p:to>
                                    </p:set>
                                    <p:set>
                                      <p:cBhvr>
                                        <p:cTn id="18" dur="500" fill="hold"/>
                                        <p:tgtEl>
                                          <p:spTgt spid="8"/>
                                        </p:tgtEl>
                                        <p:attrNameLst>
                                          <p:attrName>fill.on</p:attrName>
                                        </p:attrNameLst>
                                      </p:cBhvr>
                                      <p:to>
                                        <p:strVal val="true"/>
                                      </p:to>
                                    </p:set>
                                  </p:childTnLst>
                                  <p:subTnLst>
                                    <p:audio>
                                      <p:cMediaNode>
                                        <p:cTn display="0" masterRel="sameClick">
                                          <p:stCondLst>
                                            <p:cond evt="begin" delay="0">
                                              <p:tn val="15"/>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600" dirty="0">
                <a:solidFill>
                  <a:srgbClr val="FF0000"/>
                </a:solidFill>
              </a:rPr>
              <a:t>解説</a:t>
            </a:r>
            <a:endParaRPr lang="en-US" altLang="ja-JP" sz="3600" dirty="0"/>
          </a:p>
          <a:p>
            <a:pPr fontAlgn="auto">
              <a:spcBef>
                <a:spcPts val="0"/>
              </a:spcBef>
              <a:spcAft>
                <a:spcPts val="0"/>
              </a:spcAft>
              <a:defRPr/>
            </a:pPr>
            <a:r>
              <a:rPr lang="ja-JP" altLang="en-US" sz="3200" dirty="0">
                <a:solidFill>
                  <a:schemeClr val="tx1">
                    <a:lumMod val="50000"/>
                  </a:schemeClr>
                </a:solidFill>
              </a:rPr>
              <a:t>恵方巻は、その年の</a:t>
            </a:r>
            <a:endParaRPr lang="en-US" altLang="ja-JP" sz="3200" dirty="0">
              <a:solidFill>
                <a:schemeClr val="tx1">
                  <a:lumMod val="50000"/>
                </a:schemeClr>
              </a:solidFill>
            </a:endParaRPr>
          </a:p>
          <a:p>
            <a:pPr fontAlgn="auto">
              <a:spcBef>
                <a:spcPts val="0"/>
              </a:spcBef>
              <a:spcAft>
                <a:spcPts val="0"/>
              </a:spcAft>
              <a:defRPr/>
            </a:pPr>
            <a:r>
              <a:rPr lang="ja-JP" altLang="en-US" sz="3200" dirty="0">
                <a:solidFill>
                  <a:schemeClr val="accent6">
                    <a:lumMod val="75000"/>
                  </a:schemeClr>
                </a:solidFill>
              </a:rPr>
              <a:t>恵方</a:t>
            </a:r>
            <a:r>
              <a:rPr lang="ja-JP" altLang="en-US" sz="2400" dirty="0">
                <a:solidFill>
                  <a:schemeClr val="accent6">
                    <a:lumMod val="75000"/>
                  </a:schemeClr>
                </a:solidFill>
              </a:rPr>
              <a:t>（決まった方角で、</a:t>
            </a:r>
            <a:endParaRPr lang="en-US" altLang="ja-JP" sz="2400" dirty="0">
              <a:solidFill>
                <a:schemeClr val="accent6">
                  <a:lumMod val="75000"/>
                </a:schemeClr>
              </a:solidFill>
            </a:endParaRPr>
          </a:p>
          <a:p>
            <a:pPr fontAlgn="auto">
              <a:spcBef>
                <a:spcPts val="0"/>
              </a:spcBef>
              <a:spcAft>
                <a:spcPts val="0"/>
              </a:spcAft>
              <a:defRPr/>
            </a:pPr>
            <a:r>
              <a:rPr lang="ja-JP" altLang="en-US" sz="2400" dirty="0">
                <a:solidFill>
                  <a:schemeClr val="accent6">
                    <a:lumMod val="75000"/>
                  </a:schemeClr>
                </a:solidFill>
              </a:rPr>
              <a:t>その年の幸福の年神様が</a:t>
            </a:r>
            <a:endParaRPr lang="en-US" altLang="ja-JP" sz="2400" dirty="0">
              <a:solidFill>
                <a:schemeClr val="accent6">
                  <a:lumMod val="75000"/>
                </a:schemeClr>
              </a:solidFill>
            </a:endParaRPr>
          </a:p>
          <a:p>
            <a:pPr fontAlgn="auto">
              <a:spcBef>
                <a:spcPts val="0"/>
              </a:spcBef>
              <a:spcAft>
                <a:spcPts val="0"/>
              </a:spcAft>
              <a:defRPr/>
            </a:pPr>
            <a:r>
              <a:rPr lang="ja-JP" altLang="en-US" sz="2400" dirty="0">
                <a:solidFill>
                  <a:schemeClr val="accent6">
                    <a:lumMod val="75000"/>
                  </a:schemeClr>
                </a:solidFill>
              </a:rPr>
              <a:t>おられる方角）</a:t>
            </a:r>
            <a:r>
              <a:rPr lang="ja-JP" altLang="en-US" sz="3200" dirty="0">
                <a:solidFill>
                  <a:schemeClr val="tx1">
                    <a:lumMod val="50000"/>
                  </a:schemeClr>
                </a:solidFill>
              </a:rPr>
              <a:t>に向かい</a:t>
            </a:r>
            <a:endParaRPr lang="en-US" altLang="ja-JP" sz="3200" dirty="0">
              <a:solidFill>
                <a:schemeClr val="tx1">
                  <a:lumMod val="50000"/>
                </a:schemeClr>
              </a:solidFill>
            </a:endParaRPr>
          </a:p>
          <a:p>
            <a:pPr fontAlgn="auto">
              <a:spcBef>
                <a:spcPts val="0"/>
              </a:spcBef>
              <a:spcAft>
                <a:spcPts val="0"/>
              </a:spcAft>
              <a:defRPr/>
            </a:pPr>
            <a:r>
              <a:rPr lang="ja-JP" altLang="en-US" sz="3200" dirty="0">
                <a:solidFill>
                  <a:schemeClr val="tx1">
                    <a:lumMod val="50000"/>
                  </a:schemeClr>
                </a:solidFill>
              </a:rPr>
              <a:t>黙々と食べるのが</a:t>
            </a:r>
            <a:endParaRPr lang="en-US" altLang="ja-JP" sz="3200" dirty="0">
              <a:solidFill>
                <a:schemeClr val="tx1">
                  <a:lumMod val="50000"/>
                </a:schemeClr>
              </a:solidFill>
            </a:endParaRPr>
          </a:p>
          <a:p>
            <a:pPr fontAlgn="auto">
              <a:spcBef>
                <a:spcPts val="0"/>
              </a:spcBef>
              <a:spcAft>
                <a:spcPts val="0"/>
              </a:spcAft>
              <a:defRPr/>
            </a:pPr>
            <a:r>
              <a:rPr lang="ja-JP" altLang="en-US" sz="3200" dirty="0">
                <a:solidFill>
                  <a:schemeClr val="tx1">
                    <a:lumMod val="50000"/>
                  </a:schemeClr>
                </a:solidFill>
              </a:rPr>
              <a:t>作法とされています。</a:t>
            </a:r>
            <a:endParaRPr lang="en-US" altLang="ja-JP" sz="3200" dirty="0">
              <a:solidFill>
                <a:schemeClr val="tx1">
                  <a:lumMod val="50000"/>
                </a:schemeClr>
              </a:solidFill>
            </a:endParaRPr>
          </a:p>
        </p:txBody>
      </p:sp>
      <p:pic>
        <p:nvPicPr>
          <p:cNvPr id="4" name="図 3" descr="凧, シャツ, 記号 が含まれている画像&#10;&#10;自動的に生成された説明">
            <a:extLst>
              <a:ext uri="{FF2B5EF4-FFF2-40B4-BE49-F238E27FC236}">
                <a16:creationId xmlns:a16="http://schemas.microsoft.com/office/drawing/2014/main" id="{1AA4B7BD-B5E0-4122-8D1D-24D475940B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6336" y="3867894"/>
            <a:ext cx="960000" cy="720000"/>
          </a:xfrm>
          <a:prstGeom prst="rect">
            <a:avLst/>
          </a:prstGeom>
        </p:spPr>
      </p:pic>
      <p:pic>
        <p:nvPicPr>
          <p:cNvPr id="5" name="図 4">
            <a:extLst>
              <a:ext uri="{FF2B5EF4-FFF2-40B4-BE49-F238E27FC236}">
                <a16:creationId xmlns:a16="http://schemas.microsoft.com/office/drawing/2014/main" id="{63F87941-A451-6279-B3DF-829BFED023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9997" y="1004261"/>
            <a:ext cx="4179971" cy="3134978"/>
          </a:xfrm>
          <a:prstGeom prst="rect">
            <a:avLst/>
          </a:prstGeom>
        </p:spPr>
      </p:pic>
    </p:spTree>
    <p:extLst>
      <p:ext uri="{BB962C8B-B14F-4D97-AF65-F5344CB8AC3E}">
        <p14:creationId xmlns:p14="http://schemas.microsoft.com/office/powerpoint/2010/main" val="76072627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六角形 3"/>
          <p:cNvSpPr/>
          <p:nvPr/>
        </p:nvSpPr>
        <p:spPr>
          <a:xfrm>
            <a:off x="251520" y="267494"/>
            <a:ext cx="4176462" cy="4608512"/>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en-US" altLang="ja-JP" sz="2400" dirty="0">
                <a:solidFill>
                  <a:srgbClr val="FF0000"/>
                </a:solidFill>
                <a:latin typeface="Britannic Bold" panose="020B0903060703020204" pitchFamily="34" charset="0"/>
              </a:rPr>
              <a:t>【</a:t>
            </a:r>
            <a:r>
              <a:rPr lang="ja-JP" altLang="en-US" sz="2400" dirty="0">
                <a:solidFill>
                  <a:srgbClr val="FF0000"/>
                </a:solidFill>
                <a:latin typeface="Britannic Bold" panose="020B0903060703020204" pitchFamily="34" charset="0"/>
              </a:rPr>
              <a:t>節分クイズ</a:t>
            </a:r>
            <a:r>
              <a:rPr lang="en-US" altLang="ja-JP" sz="2400" dirty="0">
                <a:solidFill>
                  <a:srgbClr val="FF0000"/>
                </a:solidFill>
                <a:latin typeface="Britannic Bold" panose="020B0903060703020204" pitchFamily="34" charset="0"/>
              </a:rPr>
              <a:t>】</a:t>
            </a:r>
          </a:p>
          <a:p>
            <a:pPr lvl="0" fontAlgn="auto">
              <a:spcBef>
                <a:spcPts val="0"/>
              </a:spcBef>
              <a:spcAft>
                <a:spcPts val="0"/>
              </a:spcAft>
              <a:defRPr/>
            </a:pPr>
            <a:r>
              <a:rPr lang="ja-JP" altLang="en-US" sz="3600" dirty="0">
                <a:solidFill>
                  <a:prstClr val="white"/>
                </a:solidFill>
                <a:latin typeface="Britannic Bold" panose="020B0903060703020204" pitchFamily="34" charset="0"/>
              </a:rPr>
              <a:t>恵方巻に使われる具材の種類は７種類とされるが、その由来は次のうちどれか。</a:t>
            </a:r>
          </a:p>
        </p:txBody>
      </p:sp>
      <p:sp>
        <p:nvSpPr>
          <p:cNvPr id="6" name="六角形 5"/>
          <p:cNvSpPr/>
          <p:nvPr/>
        </p:nvSpPr>
        <p:spPr>
          <a:xfrm>
            <a:off x="4642088" y="2936879"/>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altLang="ja-JP" sz="3600" dirty="0">
              <a:solidFill>
                <a:srgbClr val="FFC000"/>
              </a:solidFill>
            </a:endParaRPr>
          </a:p>
          <a:p>
            <a:pPr fontAlgn="auto">
              <a:spcBef>
                <a:spcPts val="0"/>
              </a:spcBef>
              <a:spcAft>
                <a:spcPts val="0"/>
              </a:spcAft>
              <a:defRPr/>
            </a:pPr>
            <a:r>
              <a:rPr lang="en-US" altLang="ja-JP" sz="3600" dirty="0">
                <a:solidFill>
                  <a:srgbClr val="FFC000"/>
                </a:solidFill>
                <a:latin typeface="Britannic Bold" panose="020B0903060703020204" pitchFamily="34" charset="0"/>
              </a:rPr>
              <a:t>B. </a:t>
            </a:r>
            <a:r>
              <a:rPr lang="ja-JP" altLang="en-US" sz="3600" dirty="0">
                <a:latin typeface="Britannic Bold" panose="020B0903060703020204" pitchFamily="34" charset="0"/>
              </a:rPr>
              <a:t>七福神の７</a:t>
            </a:r>
            <a:endParaRPr lang="ja-JP" altLang="en-US" sz="3600" dirty="0"/>
          </a:p>
          <a:p>
            <a:pPr fontAlgn="auto">
              <a:spcBef>
                <a:spcPts val="0"/>
              </a:spcBef>
              <a:spcAft>
                <a:spcPts val="0"/>
              </a:spcAft>
              <a:defRPr/>
            </a:pPr>
            <a:endParaRPr lang="ja-JP" altLang="en-US" sz="3200" dirty="0"/>
          </a:p>
        </p:txBody>
      </p:sp>
      <p:sp>
        <p:nvSpPr>
          <p:cNvPr id="8" name="六角形 7"/>
          <p:cNvSpPr/>
          <p:nvPr/>
        </p:nvSpPr>
        <p:spPr>
          <a:xfrm>
            <a:off x="4644008" y="1861378"/>
            <a:ext cx="4062944"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A. </a:t>
            </a:r>
            <a:r>
              <a:rPr lang="ja-JP" altLang="en-US" sz="3600" dirty="0">
                <a:latin typeface="Britannic Bold" panose="020B0903060703020204" pitchFamily="34" charset="0"/>
              </a:rPr>
              <a:t>七草粥の７</a:t>
            </a:r>
            <a:endParaRPr lang="ja-JP" altLang="en-US" sz="3600" dirty="0"/>
          </a:p>
        </p:txBody>
      </p:sp>
      <p:sp>
        <p:nvSpPr>
          <p:cNvPr id="9" name="六角形 8"/>
          <p:cNvSpPr/>
          <p:nvPr/>
        </p:nvSpPr>
        <p:spPr>
          <a:xfrm>
            <a:off x="4644008" y="4012381"/>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C. </a:t>
            </a:r>
            <a:r>
              <a:rPr lang="ja-JP" altLang="en-US" sz="3600" dirty="0">
                <a:latin typeface="Britannic Bold" panose="020B0903060703020204" pitchFamily="34" charset="0"/>
              </a:rPr>
              <a:t>七夕の７</a:t>
            </a:r>
          </a:p>
        </p:txBody>
      </p:sp>
      <p:sp>
        <p:nvSpPr>
          <p:cNvPr id="11" name="六角形 10">
            <a:extLst>
              <a:ext uri="{FF2B5EF4-FFF2-40B4-BE49-F238E27FC236}">
                <a16:creationId xmlns:a16="http://schemas.microsoft.com/office/drawing/2014/main" id="{6027F26F-E94B-491D-8B9E-B236B95D9709}"/>
              </a:ext>
            </a:extLst>
          </p:cNvPr>
          <p:cNvSpPr/>
          <p:nvPr/>
        </p:nvSpPr>
        <p:spPr>
          <a:xfrm>
            <a:off x="4644008" y="1230646"/>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400" dirty="0">
                <a:solidFill>
                  <a:prstClr val="white"/>
                </a:solidFill>
                <a:latin typeface="Britannic Bold" panose="020B0903060703020204" pitchFamily="34" charset="0"/>
              </a:rPr>
              <a:t>第６問</a:t>
            </a:r>
            <a:endParaRPr lang="en-US" altLang="ja-JP" sz="2400" dirty="0">
              <a:solidFill>
                <a:prstClr val="white"/>
              </a:solidFill>
              <a:latin typeface="Britannic Bold" panose="020B0903060703020204" pitchFamily="34" charset="0"/>
            </a:endParaRPr>
          </a:p>
        </p:txBody>
      </p:sp>
      <p:pic>
        <p:nvPicPr>
          <p:cNvPr id="12" name="図 11" descr="食品, 持つ, テーブル, ホワイト が含まれている画像&#10;&#10;自動的に生成された説明">
            <a:extLst>
              <a:ext uri="{FF2B5EF4-FFF2-40B4-BE49-F238E27FC236}">
                <a16:creationId xmlns:a16="http://schemas.microsoft.com/office/drawing/2014/main" id="{E5E35ED4-AF4C-48A3-8B70-494E1A5DFD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210" y="171286"/>
            <a:ext cx="1511910" cy="1511910"/>
          </a:xfrm>
          <a:prstGeom prst="rect">
            <a:avLst/>
          </a:prstGeom>
        </p:spPr>
      </p:pic>
      <p:sp>
        <p:nvSpPr>
          <p:cNvPr id="13" name="六角形 12">
            <a:extLst>
              <a:ext uri="{FF2B5EF4-FFF2-40B4-BE49-F238E27FC236}">
                <a16:creationId xmlns:a16="http://schemas.microsoft.com/office/drawing/2014/main" id="{D51DB032-AA35-4855-9B11-47D4388DD970}"/>
              </a:ext>
            </a:extLst>
          </p:cNvPr>
          <p:cNvSpPr/>
          <p:nvPr/>
        </p:nvSpPr>
        <p:spPr>
          <a:xfrm>
            <a:off x="4644008" y="599914"/>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400" dirty="0">
                <a:solidFill>
                  <a:srgbClr val="00B050"/>
                </a:solidFill>
                <a:latin typeface="Britannic Bold" panose="020B0903060703020204" pitchFamily="34" charset="0"/>
              </a:rPr>
              <a:t>節分クイズ</a:t>
            </a:r>
            <a:endParaRPr lang="en-US" altLang="ja-JP" sz="2400" dirty="0">
              <a:solidFill>
                <a:prstClr val="white"/>
              </a:solidFill>
              <a:latin typeface="Britannic Bold" panose="020B0903060703020204" pitchFamily="34" charset="0"/>
            </a:endParaRPr>
          </a:p>
        </p:txBody>
      </p:sp>
    </p:spTree>
    <p:extLst>
      <p:ext uri="{BB962C8B-B14F-4D97-AF65-F5344CB8AC3E}">
        <p14:creationId xmlns:p14="http://schemas.microsoft.com/office/powerpoint/2010/main" val="910180933"/>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3">
                                            <p:txEl>
                                              <p:pRg st="0" end="0"/>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4">
                                            <p:txEl>
                                              <p:pRg st="0" end="0"/>
                                            </p:txEl>
                                          </p:spTgt>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p:cTn id="22" dur="1000" fill="hold"/>
                                        <p:tgtEl>
                                          <p:spTgt spid="4">
                                            <p:txEl>
                                              <p:pRg st="1" end="1"/>
                                            </p:txEl>
                                          </p:spTgt>
                                        </p:tgtEl>
                                        <p:attrNameLst>
                                          <p:attrName>ppt_w</p:attrName>
                                        </p:attrNameLst>
                                      </p:cBhvr>
                                      <p:tavLst>
                                        <p:tav tm="0">
                                          <p:val>
                                            <p:strVal val="#ppt_w+.3"/>
                                          </p:val>
                                        </p:tav>
                                        <p:tav tm="100000">
                                          <p:val>
                                            <p:strVal val="#ppt_w"/>
                                          </p:val>
                                        </p:tav>
                                      </p:tavLst>
                                    </p:anim>
                                    <p:anim calcmode="lin" valueType="num">
                                      <p:cBhvr>
                                        <p:cTn id="23"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24" dur="10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fade">
                                      <p:cBhvr>
                                        <p:cTn id="29" dur="10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Effect transition="in" filter="fade">
                                      <p:cBhvr>
                                        <p:cTn id="34" dur="500"/>
                                        <p:tgtEl>
                                          <p:spTgt spid="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
                                            <p:txEl>
                                              <p:pRg st="0" end="0"/>
                                            </p:txEl>
                                          </p:spTgt>
                                        </p:tgtEl>
                                        <p:attrNameLst>
                                          <p:attrName>style.visibility</p:attrName>
                                        </p:attrNameLst>
                                      </p:cBhvr>
                                      <p:to>
                                        <p:strVal val="visible"/>
                                      </p:to>
                                    </p:set>
                                    <p:animEffect transition="in" filter="fade">
                                      <p:cBhvr>
                                        <p:cTn id="39" dur="500"/>
                                        <p:tgtEl>
                                          <p:spTgt spid="9">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mph" presetSubtype="2" repeatCount="10000" fill="hold" nodeType="clickEffect">
                                  <p:stCondLst>
                                    <p:cond delay="0"/>
                                  </p:stCondLst>
                                  <p:childTnLst>
                                    <p:animClr clrSpc="rgb" dir="cw">
                                      <p:cBhvr>
                                        <p:cTn id="43" dur="500" fill="hold"/>
                                        <p:tgtEl>
                                          <p:spTgt spid="6"/>
                                        </p:tgtEl>
                                        <p:attrNameLst>
                                          <p:attrName>fillcolor</p:attrName>
                                        </p:attrNameLst>
                                      </p:cBhvr>
                                      <p:to>
                                        <a:srgbClr val="FF9900"/>
                                      </p:to>
                                    </p:animClr>
                                    <p:set>
                                      <p:cBhvr>
                                        <p:cTn id="44" dur="500" fill="hold"/>
                                        <p:tgtEl>
                                          <p:spTgt spid="6"/>
                                        </p:tgtEl>
                                        <p:attrNameLst>
                                          <p:attrName>fill.type</p:attrName>
                                        </p:attrNameLst>
                                      </p:cBhvr>
                                      <p:to>
                                        <p:strVal val="solid"/>
                                      </p:to>
                                    </p:set>
                                    <p:set>
                                      <p:cBhvr>
                                        <p:cTn id="45" dur="500" fill="hold"/>
                                        <p:tgtEl>
                                          <p:spTgt spid="6"/>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600" dirty="0">
                <a:solidFill>
                  <a:srgbClr val="FF0000"/>
                </a:solidFill>
              </a:rPr>
              <a:t>解説</a:t>
            </a:r>
            <a:endParaRPr lang="en-US" altLang="ja-JP" sz="3600" dirty="0"/>
          </a:p>
          <a:p>
            <a:pPr fontAlgn="auto">
              <a:spcBef>
                <a:spcPts val="0"/>
              </a:spcBef>
              <a:spcAft>
                <a:spcPts val="0"/>
              </a:spcAft>
              <a:defRPr/>
            </a:pPr>
            <a:r>
              <a:rPr lang="ja-JP" altLang="en-US" sz="3200" dirty="0">
                <a:solidFill>
                  <a:schemeClr val="tx1">
                    <a:lumMod val="50000"/>
                  </a:schemeClr>
                </a:solidFill>
              </a:rPr>
              <a:t>恵方巻には、縁起が良いとされる</a:t>
            </a:r>
            <a:r>
              <a:rPr lang="ja-JP" altLang="en-US" sz="3200" dirty="0">
                <a:solidFill>
                  <a:schemeClr val="accent6">
                    <a:lumMod val="75000"/>
                  </a:schemeClr>
                </a:solidFill>
              </a:rPr>
              <a:t>七福神</a:t>
            </a:r>
            <a:r>
              <a:rPr lang="ja-JP" altLang="en-US" sz="3200" dirty="0">
                <a:solidFill>
                  <a:schemeClr val="tx1">
                    <a:lumMod val="50000"/>
                  </a:schemeClr>
                </a:solidFill>
              </a:rPr>
              <a:t>にちなみ７種類の具合を入れます。</a:t>
            </a:r>
            <a:endParaRPr lang="en-US" altLang="ja-JP" sz="3200" dirty="0">
              <a:solidFill>
                <a:schemeClr val="tx1">
                  <a:lumMod val="50000"/>
                </a:schemeClr>
              </a:solidFill>
            </a:endParaRPr>
          </a:p>
          <a:p>
            <a:pPr fontAlgn="auto">
              <a:spcBef>
                <a:spcPts val="0"/>
              </a:spcBef>
              <a:spcAft>
                <a:spcPts val="0"/>
              </a:spcAft>
              <a:defRPr/>
            </a:pPr>
            <a:endParaRPr lang="en-US" altLang="ja-JP" sz="2000" dirty="0">
              <a:solidFill>
                <a:schemeClr val="tx1">
                  <a:lumMod val="50000"/>
                </a:schemeClr>
              </a:solidFill>
            </a:endParaRPr>
          </a:p>
          <a:p>
            <a:pPr fontAlgn="auto">
              <a:spcBef>
                <a:spcPts val="0"/>
              </a:spcBef>
              <a:spcAft>
                <a:spcPts val="0"/>
              </a:spcAft>
              <a:defRPr/>
            </a:pPr>
            <a:r>
              <a:rPr lang="ja-JP" altLang="en-US" sz="2000" dirty="0">
                <a:solidFill>
                  <a:schemeClr val="tx1">
                    <a:lumMod val="50000"/>
                  </a:schemeClr>
                </a:solidFill>
              </a:rPr>
              <a:t>七福神とは、恵比寿天（えびすてん）、</a:t>
            </a:r>
            <a:endParaRPr lang="en-US" altLang="ja-JP" sz="2000" dirty="0">
              <a:solidFill>
                <a:schemeClr val="tx1">
                  <a:lumMod val="50000"/>
                </a:schemeClr>
              </a:solidFill>
            </a:endParaRPr>
          </a:p>
          <a:p>
            <a:pPr fontAlgn="auto">
              <a:spcBef>
                <a:spcPts val="0"/>
              </a:spcBef>
              <a:spcAft>
                <a:spcPts val="0"/>
              </a:spcAft>
              <a:defRPr/>
            </a:pPr>
            <a:r>
              <a:rPr lang="ja-JP" altLang="en-US" sz="2000" dirty="0">
                <a:solidFill>
                  <a:schemeClr val="tx1">
                    <a:lumMod val="50000"/>
                  </a:schemeClr>
                </a:solidFill>
              </a:rPr>
              <a:t>毘沙門天（びしゃもんてん）、大黒天</a:t>
            </a:r>
            <a:endParaRPr lang="en-US" altLang="ja-JP" sz="2000" dirty="0">
              <a:solidFill>
                <a:schemeClr val="tx1">
                  <a:lumMod val="50000"/>
                </a:schemeClr>
              </a:solidFill>
            </a:endParaRPr>
          </a:p>
          <a:p>
            <a:pPr fontAlgn="auto">
              <a:spcBef>
                <a:spcPts val="0"/>
              </a:spcBef>
              <a:spcAft>
                <a:spcPts val="0"/>
              </a:spcAft>
              <a:defRPr/>
            </a:pPr>
            <a:r>
              <a:rPr lang="ja-JP" altLang="en-US" sz="2000" dirty="0">
                <a:solidFill>
                  <a:schemeClr val="tx1">
                    <a:lumMod val="50000"/>
                  </a:schemeClr>
                </a:solidFill>
              </a:rPr>
              <a:t>（だいこくてん）、寿老人（じゅろうじん）</a:t>
            </a:r>
            <a:endParaRPr lang="en-US" altLang="ja-JP" sz="2000" dirty="0">
              <a:solidFill>
                <a:schemeClr val="tx1">
                  <a:lumMod val="50000"/>
                </a:schemeClr>
              </a:solidFill>
            </a:endParaRPr>
          </a:p>
          <a:p>
            <a:pPr fontAlgn="auto">
              <a:spcBef>
                <a:spcPts val="0"/>
              </a:spcBef>
              <a:spcAft>
                <a:spcPts val="0"/>
              </a:spcAft>
              <a:defRPr/>
            </a:pPr>
            <a:r>
              <a:rPr lang="ja-JP" altLang="en-US" sz="2000" dirty="0">
                <a:solidFill>
                  <a:schemeClr val="tx1">
                    <a:lumMod val="50000"/>
                  </a:schemeClr>
                </a:solidFill>
              </a:rPr>
              <a:t>、福禄寿（ふくろくじゅ）、弁財天（べん</a:t>
            </a:r>
            <a:endParaRPr lang="en-US" altLang="ja-JP" sz="2000" dirty="0">
              <a:solidFill>
                <a:schemeClr val="tx1">
                  <a:lumMod val="50000"/>
                </a:schemeClr>
              </a:solidFill>
            </a:endParaRPr>
          </a:p>
          <a:p>
            <a:pPr fontAlgn="auto">
              <a:spcBef>
                <a:spcPts val="0"/>
              </a:spcBef>
              <a:spcAft>
                <a:spcPts val="0"/>
              </a:spcAft>
              <a:defRPr/>
            </a:pPr>
            <a:r>
              <a:rPr lang="ja-JP" altLang="en-US" sz="2000" dirty="0">
                <a:solidFill>
                  <a:schemeClr val="tx1">
                    <a:lumMod val="50000"/>
                  </a:schemeClr>
                </a:solidFill>
              </a:rPr>
              <a:t>ざいてん）、布袋尊（ほていそん）と</a:t>
            </a:r>
            <a:endParaRPr lang="en-US" altLang="ja-JP" sz="2000" dirty="0">
              <a:solidFill>
                <a:schemeClr val="tx1">
                  <a:lumMod val="50000"/>
                </a:schemeClr>
              </a:solidFill>
            </a:endParaRPr>
          </a:p>
          <a:p>
            <a:pPr fontAlgn="auto">
              <a:spcBef>
                <a:spcPts val="0"/>
              </a:spcBef>
              <a:spcAft>
                <a:spcPts val="0"/>
              </a:spcAft>
              <a:defRPr/>
            </a:pPr>
            <a:r>
              <a:rPr lang="ja-JP" altLang="en-US" sz="2000" dirty="0">
                <a:solidFill>
                  <a:schemeClr val="tx1">
                    <a:lumMod val="50000"/>
                  </a:schemeClr>
                </a:solidFill>
              </a:rPr>
              <a:t>いった、「福の神」の総称です。</a:t>
            </a:r>
            <a:endParaRPr lang="en-US" altLang="ja-JP" sz="2000" dirty="0">
              <a:solidFill>
                <a:schemeClr val="tx1">
                  <a:lumMod val="50000"/>
                </a:schemeClr>
              </a:solidFill>
            </a:endParaRPr>
          </a:p>
        </p:txBody>
      </p:sp>
      <p:pic>
        <p:nvPicPr>
          <p:cNvPr id="5" name="図 4">
            <a:extLst>
              <a:ext uri="{FF2B5EF4-FFF2-40B4-BE49-F238E27FC236}">
                <a16:creationId xmlns:a16="http://schemas.microsoft.com/office/drawing/2014/main" id="{06911A38-4533-BBEE-F986-7B5C16743D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8064" y="2189990"/>
            <a:ext cx="3418031" cy="2572507"/>
          </a:xfrm>
          <a:prstGeom prst="rect">
            <a:avLst/>
          </a:prstGeom>
        </p:spPr>
      </p:pic>
    </p:spTree>
    <p:extLst>
      <p:ext uri="{BB962C8B-B14F-4D97-AF65-F5344CB8AC3E}">
        <p14:creationId xmlns:p14="http://schemas.microsoft.com/office/powerpoint/2010/main" val="223542037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六角形 3"/>
          <p:cNvSpPr/>
          <p:nvPr/>
        </p:nvSpPr>
        <p:spPr>
          <a:xfrm>
            <a:off x="251520" y="267494"/>
            <a:ext cx="4176462" cy="4608512"/>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en-US" altLang="ja-JP" sz="2400" dirty="0">
                <a:solidFill>
                  <a:srgbClr val="FF0000"/>
                </a:solidFill>
                <a:latin typeface="Britannic Bold" panose="020B0903060703020204" pitchFamily="34" charset="0"/>
              </a:rPr>
              <a:t>【</a:t>
            </a:r>
            <a:r>
              <a:rPr lang="ja-JP" altLang="en-US" sz="2400" dirty="0">
                <a:solidFill>
                  <a:srgbClr val="FF0000"/>
                </a:solidFill>
                <a:latin typeface="Britannic Bold" panose="020B0903060703020204" pitchFamily="34" charset="0"/>
              </a:rPr>
              <a:t>節分クイズ</a:t>
            </a:r>
            <a:r>
              <a:rPr lang="en-US" altLang="ja-JP" sz="2400" dirty="0">
                <a:solidFill>
                  <a:srgbClr val="FF0000"/>
                </a:solidFill>
                <a:latin typeface="Britannic Bold" panose="020B0903060703020204" pitchFamily="34" charset="0"/>
              </a:rPr>
              <a:t>】</a:t>
            </a:r>
          </a:p>
          <a:p>
            <a:pPr fontAlgn="auto">
              <a:spcBef>
                <a:spcPts val="0"/>
              </a:spcBef>
              <a:spcAft>
                <a:spcPts val="0"/>
              </a:spcAft>
              <a:defRPr/>
            </a:pPr>
            <a:r>
              <a:rPr lang="ja-JP" altLang="en-US" sz="2400" dirty="0">
                <a:solidFill>
                  <a:prstClr val="white"/>
                </a:solidFill>
                <a:latin typeface="Britannic Bold" panose="020B0903060703020204" pitchFamily="34" charset="0"/>
              </a:rPr>
              <a:t>豆撒きが庶民に広まったころから、節分の夕暮れに、柊</a:t>
            </a:r>
            <a:r>
              <a:rPr lang="ja-JP" altLang="en-US" dirty="0">
                <a:solidFill>
                  <a:prstClr val="white"/>
                </a:solidFill>
                <a:latin typeface="Britannic Bold" panose="020B0903060703020204" pitchFamily="34" charset="0"/>
              </a:rPr>
              <a:t>（ひいらぎ）</a:t>
            </a:r>
            <a:r>
              <a:rPr lang="ja-JP" altLang="en-US" sz="2400" dirty="0">
                <a:solidFill>
                  <a:prstClr val="white"/>
                </a:solidFill>
                <a:latin typeface="Britannic Bold" panose="020B0903060703020204" pitchFamily="34" charset="0"/>
              </a:rPr>
              <a:t>の枝に鰯</a:t>
            </a:r>
            <a:r>
              <a:rPr lang="ja-JP" altLang="en-US" dirty="0">
                <a:solidFill>
                  <a:prstClr val="white"/>
                </a:solidFill>
                <a:latin typeface="Britannic Bold" panose="020B0903060703020204" pitchFamily="34" charset="0"/>
              </a:rPr>
              <a:t>（いわし）</a:t>
            </a:r>
            <a:r>
              <a:rPr lang="ja-JP" altLang="en-US" sz="2400" dirty="0">
                <a:solidFill>
                  <a:prstClr val="white"/>
                </a:solidFill>
                <a:latin typeface="Britannic Bold" panose="020B0903060703020204" pitchFamily="34" charset="0"/>
              </a:rPr>
              <a:t>の頭を刺したものを戸口に立てておいたりするようになる。</a:t>
            </a:r>
            <a:endParaRPr lang="en-US" altLang="ja-JP" sz="2400" dirty="0">
              <a:solidFill>
                <a:prstClr val="white"/>
              </a:solidFill>
              <a:latin typeface="Britannic Bold" panose="020B0903060703020204" pitchFamily="34" charset="0"/>
            </a:endParaRPr>
          </a:p>
          <a:p>
            <a:pPr fontAlgn="auto">
              <a:spcBef>
                <a:spcPts val="0"/>
              </a:spcBef>
              <a:spcAft>
                <a:spcPts val="0"/>
              </a:spcAft>
              <a:defRPr/>
            </a:pPr>
            <a:r>
              <a:rPr lang="ja-JP" altLang="en-US" sz="2400" dirty="0">
                <a:solidFill>
                  <a:prstClr val="white"/>
                </a:solidFill>
                <a:latin typeface="Britannic Bold" panose="020B0903060703020204" pitchFamily="34" charset="0"/>
              </a:rPr>
              <a:t>これを柊鰯</a:t>
            </a:r>
            <a:r>
              <a:rPr lang="ja-JP" altLang="en-US" dirty="0">
                <a:solidFill>
                  <a:prstClr val="white"/>
                </a:solidFill>
                <a:latin typeface="Britannic Bold" panose="020B0903060703020204" pitchFamily="34" charset="0"/>
              </a:rPr>
              <a:t>（ひいらぎいわし）</a:t>
            </a:r>
            <a:r>
              <a:rPr lang="ja-JP" altLang="en-US" sz="2400" dirty="0">
                <a:solidFill>
                  <a:prstClr val="white"/>
                </a:solidFill>
                <a:latin typeface="Britannic Bold" panose="020B0903060703020204" pitchFamily="34" charset="0"/>
              </a:rPr>
              <a:t>と呼ぶがその目的は何か。</a:t>
            </a:r>
            <a:endParaRPr lang="en-US" altLang="ja-JP" sz="2400" dirty="0">
              <a:solidFill>
                <a:prstClr val="white"/>
              </a:solidFill>
              <a:latin typeface="Britannic Bold" panose="020B0903060703020204" pitchFamily="34" charset="0"/>
            </a:endParaRPr>
          </a:p>
          <a:p>
            <a:pPr fontAlgn="auto">
              <a:spcBef>
                <a:spcPts val="0"/>
              </a:spcBef>
              <a:spcAft>
                <a:spcPts val="0"/>
              </a:spcAft>
              <a:defRPr/>
            </a:pPr>
            <a:endParaRPr lang="en-US" altLang="ja-JP" sz="2400" dirty="0">
              <a:solidFill>
                <a:prstClr val="white"/>
              </a:solidFill>
              <a:latin typeface="Britannic Bold" panose="020B0903060703020204" pitchFamily="34" charset="0"/>
            </a:endParaRPr>
          </a:p>
          <a:p>
            <a:pPr fontAlgn="auto">
              <a:spcBef>
                <a:spcPts val="0"/>
              </a:spcBef>
              <a:spcAft>
                <a:spcPts val="0"/>
              </a:spcAft>
              <a:defRPr/>
            </a:pPr>
            <a:endParaRPr lang="en-US" altLang="ja-JP" sz="2400" dirty="0">
              <a:solidFill>
                <a:prstClr val="white"/>
              </a:solidFill>
              <a:latin typeface="Britannic Bold" panose="020B0903060703020204" pitchFamily="34" charset="0"/>
            </a:endParaRPr>
          </a:p>
          <a:p>
            <a:pPr fontAlgn="auto">
              <a:spcBef>
                <a:spcPts val="0"/>
              </a:spcBef>
              <a:spcAft>
                <a:spcPts val="0"/>
              </a:spcAft>
              <a:defRPr/>
            </a:pPr>
            <a:endParaRPr lang="ja-JP" altLang="en-US" sz="2400" dirty="0">
              <a:solidFill>
                <a:prstClr val="white"/>
              </a:solidFill>
              <a:latin typeface="Britannic Bold" panose="020B0903060703020204" pitchFamily="34" charset="0"/>
            </a:endParaRPr>
          </a:p>
        </p:txBody>
      </p:sp>
      <p:sp>
        <p:nvSpPr>
          <p:cNvPr id="6" name="六角形 5"/>
          <p:cNvSpPr/>
          <p:nvPr/>
        </p:nvSpPr>
        <p:spPr>
          <a:xfrm>
            <a:off x="4642088" y="2936879"/>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altLang="ja-JP" sz="3600" dirty="0">
              <a:solidFill>
                <a:srgbClr val="FFC000"/>
              </a:solidFill>
            </a:endParaRPr>
          </a:p>
          <a:p>
            <a:pPr fontAlgn="auto">
              <a:spcBef>
                <a:spcPts val="0"/>
              </a:spcBef>
              <a:spcAft>
                <a:spcPts val="0"/>
              </a:spcAft>
              <a:defRPr/>
            </a:pPr>
            <a:r>
              <a:rPr lang="en-US" altLang="ja-JP" sz="3600" dirty="0">
                <a:solidFill>
                  <a:srgbClr val="FFC000"/>
                </a:solidFill>
                <a:latin typeface="Britannic Bold" panose="020B0903060703020204" pitchFamily="34" charset="0"/>
              </a:rPr>
              <a:t>B. </a:t>
            </a:r>
            <a:r>
              <a:rPr lang="ja-JP" altLang="en-US" sz="3000" dirty="0">
                <a:solidFill>
                  <a:prstClr val="white"/>
                </a:solidFill>
                <a:latin typeface="Britannic Bold" panose="020B0903060703020204" pitchFamily="34" charset="0"/>
              </a:rPr>
              <a:t>鬼を呼び出す</a:t>
            </a:r>
            <a:endParaRPr lang="ja-JP" altLang="en-US" sz="3000" dirty="0"/>
          </a:p>
          <a:p>
            <a:pPr fontAlgn="auto">
              <a:spcBef>
                <a:spcPts val="0"/>
              </a:spcBef>
              <a:spcAft>
                <a:spcPts val="0"/>
              </a:spcAft>
              <a:defRPr/>
            </a:pPr>
            <a:endParaRPr lang="ja-JP" altLang="en-US" sz="3200" dirty="0"/>
          </a:p>
        </p:txBody>
      </p:sp>
      <p:sp>
        <p:nvSpPr>
          <p:cNvPr id="8" name="六角形 7"/>
          <p:cNvSpPr/>
          <p:nvPr/>
        </p:nvSpPr>
        <p:spPr>
          <a:xfrm>
            <a:off x="4644008" y="1861378"/>
            <a:ext cx="4062944"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A. </a:t>
            </a:r>
            <a:r>
              <a:rPr lang="ja-JP" altLang="en-US" sz="3000" dirty="0">
                <a:solidFill>
                  <a:prstClr val="white"/>
                </a:solidFill>
                <a:latin typeface="Britannic Bold" panose="020B0903060703020204" pitchFamily="34" charset="0"/>
              </a:rPr>
              <a:t>鬼へのお供え物</a:t>
            </a:r>
            <a:endParaRPr lang="ja-JP" altLang="en-US" sz="3000" dirty="0"/>
          </a:p>
        </p:txBody>
      </p:sp>
      <p:sp>
        <p:nvSpPr>
          <p:cNvPr id="9" name="六角形 8"/>
          <p:cNvSpPr/>
          <p:nvPr/>
        </p:nvSpPr>
        <p:spPr>
          <a:xfrm>
            <a:off x="4644008" y="4012381"/>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C. </a:t>
            </a:r>
            <a:r>
              <a:rPr lang="ja-JP" altLang="en-US" sz="3000" dirty="0">
                <a:latin typeface="Britannic Bold" panose="020B0903060703020204" pitchFamily="34" charset="0"/>
              </a:rPr>
              <a:t>鬼を遠ざける</a:t>
            </a:r>
          </a:p>
        </p:txBody>
      </p:sp>
      <p:sp>
        <p:nvSpPr>
          <p:cNvPr id="11" name="六角形 10">
            <a:extLst>
              <a:ext uri="{FF2B5EF4-FFF2-40B4-BE49-F238E27FC236}">
                <a16:creationId xmlns:a16="http://schemas.microsoft.com/office/drawing/2014/main" id="{6027F26F-E94B-491D-8B9E-B236B95D9709}"/>
              </a:ext>
            </a:extLst>
          </p:cNvPr>
          <p:cNvSpPr/>
          <p:nvPr/>
        </p:nvSpPr>
        <p:spPr>
          <a:xfrm>
            <a:off x="4644008" y="1230646"/>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400" dirty="0">
                <a:solidFill>
                  <a:prstClr val="white"/>
                </a:solidFill>
                <a:latin typeface="Britannic Bold" panose="020B0903060703020204" pitchFamily="34" charset="0"/>
              </a:rPr>
              <a:t>第７問</a:t>
            </a:r>
            <a:endParaRPr lang="en-US" altLang="ja-JP" sz="2400" dirty="0">
              <a:solidFill>
                <a:prstClr val="white"/>
              </a:solidFill>
              <a:latin typeface="Britannic Bold" panose="020B0903060703020204" pitchFamily="34" charset="0"/>
            </a:endParaRPr>
          </a:p>
        </p:txBody>
      </p:sp>
      <p:pic>
        <p:nvPicPr>
          <p:cNvPr id="12" name="図 11" descr="食品, 持つ, テーブル, ホワイト が含まれている画像&#10;&#10;自動的に生成された説明">
            <a:extLst>
              <a:ext uri="{FF2B5EF4-FFF2-40B4-BE49-F238E27FC236}">
                <a16:creationId xmlns:a16="http://schemas.microsoft.com/office/drawing/2014/main" id="{E5E35ED4-AF4C-48A3-8B70-494E1A5DFD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210" y="171286"/>
            <a:ext cx="1511910" cy="1511910"/>
          </a:xfrm>
          <a:prstGeom prst="rect">
            <a:avLst/>
          </a:prstGeom>
        </p:spPr>
      </p:pic>
      <p:sp>
        <p:nvSpPr>
          <p:cNvPr id="13" name="六角形 12">
            <a:extLst>
              <a:ext uri="{FF2B5EF4-FFF2-40B4-BE49-F238E27FC236}">
                <a16:creationId xmlns:a16="http://schemas.microsoft.com/office/drawing/2014/main" id="{D51DB032-AA35-4855-9B11-47D4388DD970}"/>
              </a:ext>
            </a:extLst>
          </p:cNvPr>
          <p:cNvSpPr/>
          <p:nvPr/>
        </p:nvSpPr>
        <p:spPr>
          <a:xfrm>
            <a:off x="4644008" y="599914"/>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400" dirty="0">
                <a:solidFill>
                  <a:srgbClr val="00B050"/>
                </a:solidFill>
                <a:latin typeface="Britannic Bold" panose="020B0903060703020204" pitchFamily="34" charset="0"/>
              </a:rPr>
              <a:t>節分クイズ</a:t>
            </a:r>
            <a:endParaRPr lang="en-US" altLang="ja-JP" sz="2400" dirty="0">
              <a:solidFill>
                <a:srgbClr val="00B050"/>
              </a:solidFill>
              <a:latin typeface="Britannic Bold" panose="020B0903060703020204" pitchFamily="34" charset="0"/>
            </a:endParaRPr>
          </a:p>
        </p:txBody>
      </p:sp>
      <p:pic>
        <p:nvPicPr>
          <p:cNvPr id="3" name="図 2">
            <a:extLst>
              <a:ext uri="{FF2B5EF4-FFF2-40B4-BE49-F238E27FC236}">
                <a16:creationId xmlns:a16="http://schemas.microsoft.com/office/drawing/2014/main" id="{A5621507-AF2B-BDB9-5068-A1A70AA3A0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255036">
            <a:off x="1453389" y="3709771"/>
            <a:ext cx="1772723" cy="1324359"/>
          </a:xfrm>
          <a:prstGeom prst="rect">
            <a:avLst/>
          </a:prstGeom>
        </p:spPr>
      </p:pic>
    </p:spTree>
    <p:extLst>
      <p:ext uri="{BB962C8B-B14F-4D97-AF65-F5344CB8AC3E}">
        <p14:creationId xmlns:p14="http://schemas.microsoft.com/office/powerpoint/2010/main" val="3636999281"/>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3">
                                            <p:txEl>
                                              <p:pRg st="0" end="0"/>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4">
                                            <p:txEl>
                                              <p:pRg st="0" end="0"/>
                                            </p:txEl>
                                          </p:spTgt>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p:cTn id="22" dur="1000" fill="hold"/>
                                        <p:tgtEl>
                                          <p:spTgt spid="4">
                                            <p:txEl>
                                              <p:pRg st="1" end="1"/>
                                            </p:txEl>
                                          </p:spTgt>
                                        </p:tgtEl>
                                        <p:attrNameLst>
                                          <p:attrName>ppt_w</p:attrName>
                                        </p:attrNameLst>
                                      </p:cBhvr>
                                      <p:tavLst>
                                        <p:tav tm="0">
                                          <p:val>
                                            <p:strVal val="#ppt_w+.3"/>
                                          </p:val>
                                        </p:tav>
                                        <p:tav tm="100000">
                                          <p:val>
                                            <p:strVal val="#ppt_w"/>
                                          </p:val>
                                        </p:tav>
                                      </p:tavLst>
                                    </p:anim>
                                    <p:anim calcmode="lin" valueType="num">
                                      <p:cBhvr>
                                        <p:cTn id="23"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24" dur="1000"/>
                                        <p:tgtEl>
                                          <p:spTgt spid="4">
                                            <p:txEl>
                                              <p:pRg st="1" end="1"/>
                                            </p:txEl>
                                          </p:spTgt>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 calcmode="lin" valueType="num">
                                      <p:cBhvr>
                                        <p:cTn id="27" dur="1000" fill="hold"/>
                                        <p:tgtEl>
                                          <p:spTgt spid="4">
                                            <p:txEl>
                                              <p:pRg st="2" end="2"/>
                                            </p:txEl>
                                          </p:spTgt>
                                        </p:tgtEl>
                                        <p:attrNameLst>
                                          <p:attrName>ppt_w</p:attrName>
                                        </p:attrNameLst>
                                      </p:cBhvr>
                                      <p:tavLst>
                                        <p:tav tm="0">
                                          <p:val>
                                            <p:strVal val="#ppt_w+.3"/>
                                          </p:val>
                                        </p:tav>
                                        <p:tav tm="100000">
                                          <p:val>
                                            <p:strVal val="#ppt_w"/>
                                          </p:val>
                                        </p:tav>
                                      </p:tavLst>
                                    </p:anim>
                                    <p:anim calcmode="lin" valueType="num">
                                      <p:cBhvr>
                                        <p:cTn id="28"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9" dur="1000"/>
                                        <p:tgtEl>
                                          <p:spTgt spid="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fade">
                                      <p:cBhvr>
                                        <p:cTn id="34" dur="1000"/>
                                        <p:tgtEl>
                                          <p:spTgt spid="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animEffect transition="in" filter="fade">
                                      <p:cBhvr>
                                        <p:cTn id="39" dur="500"/>
                                        <p:tgtEl>
                                          <p:spTgt spid="6">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9">
                                            <p:txEl>
                                              <p:pRg st="0" end="0"/>
                                            </p:txEl>
                                          </p:spTgt>
                                        </p:tgtEl>
                                        <p:attrNameLst>
                                          <p:attrName>style.visibility</p:attrName>
                                        </p:attrNameLst>
                                      </p:cBhvr>
                                      <p:to>
                                        <p:strVal val="visible"/>
                                      </p:to>
                                    </p:set>
                                    <p:animEffect transition="in" filter="fade">
                                      <p:cBhvr>
                                        <p:cTn id="44" dur="500"/>
                                        <p:tgtEl>
                                          <p:spTgt spid="9">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mph" presetSubtype="2" repeatCount="10000" fill="hold" nodeType="clickEffect">
                                  <p:stCondLst>
                                    <p:cond delay="0"/>
                                  </p:stCondLst>
                                  <p:childTnLst>
                                    <p:animClr clrSpc="rgb" dir="cw">
                                      <p:cBhvr>
                                        <p:cTn id="48" dur="500" fill="hold"/>
                                        <p:tgtEl>
                                          <p:spTgt spid="9"/>
                                        </p:tgtEl>
                                        <p:attrNameLst>
                                          <p:attrName>fillcolor</p:attrName>
                                        </p:attrNameLst>
                                      </p:cBhvr>
                                      <p:to>
                                        <a:srgbClr val="FF9900"/>
                                      </p:to>
                                    </p:animClr>
                                    <p:set>
                                      <p:cBhvr>
                                        <p:cTn id="49" dur="500" fill="hold"/>
                                        <p:tgtEl>
                                          <p:spTgt spid="9"/>
                                        </p:tgtEl>
                                        <p:attrNameLst>
                                          <p:attrName>fill.type</p:attrName>
                                        </p:attrNameLst>
                                      </p:cBhvr>
                                      <p:to>
                                        <p:strVal val="solid"/>
                                      </p:to>
                                    </p:set>
                                    <p:set>
                                      <p:cBhvr>
                                        <p:cTn id="50" dur="500" fill="hold"/>
                                        <p:tgtEl>
                                          <p:spTgt spid="9"/>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600" dirty="0">
                <a:solidFill>
                  <a:srgbClr val="FF0000"/>
                </a:solidFill>
              </a:rPr>
              <a:t>解説</a:t>
            </a:r>
            <a:endParaRPr lang="en-US" altLang="ja-JP" sz="3600" dirty="0"/>
          </a:p>
          <a:p>
            <a:pPr fontAlgn="auto">
              <a:spcBef>
                <a:spcPts val="0"/>
              </a:spcBef>
              <a:spcAft>
                <a:spcPts val="0"/>
              </a:spcAft>
              <a:defRPr/>
            </a:pPr>
            <a:r>
              <a:rPr lang="ja-JP" altLang="en-US" sz="2800" dirty="0">
                <a:solidFill>
                  <a:schemeClr val="tx1">
                    <a:lumMod val="50000"/>
                  </a:schemeClr>
                </a:solidFill>
              </a:rPr>
              <a:t>柊鰯（ひいらぎいわし）は</a:t>
            </a:r>
            <a:r>
              <a:rPr lang="ja-JP" altLang="en-US" sz="2800" dirty="0">
                <a:solidFill>
                  <a:srgbClr val="00B0F0"/>
                </a:solidFill>
              </a:rPr>
              <a:t>魔除け</a:t>
            </a:r>
            <a:r>
              <a:rPr lang="ja-JP" altLang="en-US" sz="2000" dirty="0">
                <a:solidFill>
                  <a:srgbClr val="00B0F0"/>
                </a:solidFill>
              </a:rPr>
              <a:t>（まよけ）</a:t>
            </a:r>
            <a:r>
              <a:rPr lang="ja-JP" altLang="en-US" sz="2800" dirty="0">
                <a:solidFill>
                  <a:schemeClr val="tx1">
                    <a:lumMod val="50000"/>
                  </a:schemeClr>
                </a:solidFill>
              </a:rPr>
              <a:t>として玄関などに置きます。</a:t>
            </a:r>
            <a:endParaRPr lang="en-US" altLang="ja-JP" sz="2800" dirty="0">
              <a:solidFill>
                <a:schemeClr val="tx1">
                  <a:lumMod val="50000"/>
                </a:schemeClr>
              </a:solidFill>
            </a:endParaRPr>
          </a:p>
          <a:p>
            <a:pPr fontAlgn="auto">
              <a:spcBef>
                <a:spcPts val="0"/>
              </a:spcBef>
              <a:spcAft>
                <a:spcPts val="0"/>
              </a:spcAft>
              <a:defRPr/>
            </a:pPr>
            <a:r>
              <a:rPr lang="ja-JP" altLang="en-US" sz="2800" dirty="0">
                <a:solidFill>
                  <a:schemeClr val="tx1">
                    <a:lumMod val="50000"/>
                  </a:schemeClr>
                </a:solidFill>
              </a:rPr>
              <a:t>つまり、</a:t>
            </a:r>
            <a:r>
              <a:rPr lang="ja-JP" altLang="en-US" sz="2800" dirty="0">
                <a:solidFill>
                  <a:schemeClr val="accent6">
                    <a:lumMod val="75000"/>
                  </a:schemeClr>
                </a:solidFill>
              </a:rPr>
              <a:t>「鬼を遠ざけるため」</a:t>
            </a:r>
            <a:r>
              <a:rPr lang="ja-JP" altLang="en-US" sz="2800" dirty="0">
                <a:solidFill>
                  <a:schemeClr val="tx1">
                    <a:lumMod val="50000"/>
                  </a:schemeClr>
                </a:solidFill>
              </a:rPr>
              <a:t>です。</a:t>
            </a:r>
            <a:endParaRPr lang="en-US" altLang="ja-JP" sz="2800" dirty="0">
              <a:solidFill>
                <a:schemeClr val="tx1">
                  <a:lumMod val="50000"/>
                </a:schemeClr>
              </a:solidFill>
            </a:endParaRPr>
          </a:p>
          <a:p>
            <a:pPr fontAlgn="auto">
              <a:spcBef>
                <a:spcPts val="0"/>
              </a:spcBef>
              <a:spcAft>
                <a:spcPts val="0"/>
              </a:spcAft>
              <a:defRPr/>
            </a:pPr>
            <a:endParaRPr lang="en-US" altLang="ja-JP" sz="2800" dirty="0">
              <a:solidFill>
                <a:schemeClr val="tx1">
                  <a:lumMod val="50000"/>
                </a:schemeClr>
              </a:solidFill>
            </a:endParaRPr>
          </a:p>
          <a:p>
            <a:pPr fontAlgn="auto">
              <a:spcBef>
                <a:spcPts val="0"/>
              </a:spcBef>
              <a:spcAft>
                <a:spcPts val="0"/>
              </a:spcAft>
              <a:defRPr/>
            </a:pPr>
            <a:endParaRPr lang="en-US" altLang="ja-JP" sz="2800" dirty="0">
              <a:solidFill>
                <a:schemeClr val="tx1">
                  <a:lumMod val="50000"/>
                </a:schemeClr>
              </a:solidFill>
            </a:endParaRPr>
          </a:p>
          <a:p>
            <a:pPr fontAlgn="auto">
              <a:spcBef>
                <a:spcPts val="0"/>
              </a:spcBef>
              <a:spcAft>
                <a:spcPts val="0"/>
              </a:spcAft>
              <a:defRPr/>
            </a:pPr>
            <a:endParaRPr lang="en-US" altLang="ja-JP" sz="2800" dirty="0">
              <a:solidFill>
                <a:schemeClr val="tx1">
                  <a:lumMod val="50000"/>
                </a:schemeClr>
              </a:solidFill>
            </a:endParaRPr>
          </a:p>
          <a:p>
            <a:pPr fontAlgn="auto">
              <a:spcBef>
                <a:spcPts val="0"/>
              </a:spcBef>
              <a:spcAft>
                <a:spcPts val="0"/>
              </a:spcAft>
              <a:defRPr/>
            </a:pPr>
            <a:endParaRPr lang="en-US" altLang="ja-JP" sz="2800" dirty="0">
              <a:solidFill>
                <a:schemeClr val="tx1">
                  <a:lumMod val="50000"/>
                </a:schemeClr>
              </a:solidFill>
            </a:endParaRPr>
          </a:p>
          <a:p>
            <a:pPr fontAlgn="auto">
              <a:spcBef>
                <a:spcPts val="0"/>
              </a:spcBef>
              <a:spcAft>
                <a:spcPts val="0"/>
              </a:spcAft>
              <a:defRPr/>
            </a:pPr>
            <a:endParaRPr lang="en-US" altLang="ja-JP" sz="2800" dirty="0">
              <a:solidFill>
                <a:schemeClr val="tx1">
                  <a:lumMod val="50000"/>
                </a:schemeClr>
              </a:solidFill>
            </a:endParaRPr>
          </a:p>
        </p:txBody>
      </p:sp>
      <p:pic>
        <p:nvPicPr>
          <p:cNvPr id="4" name="図 3" descr="凧, シャツ, 記号 が含まれている画像&#10;&#10;自動的に生成された説明">
            <a:extLst>
              <a:ext uri="{FF2B5EF4-FFF2-40B4-BE49-F238E27FC236}">
                <a16:creationId xmlns:a16="http://schemas.microsoft.com/office/drawing/2014/main" id="{1AA4B7BD-B5E0-4122-8D1D-24D475940B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6336" y="3867894"/>
            <a:ext cx="960000" cy="720000"/>
          </a:xfrm>
          <a:prstGeom prst="rect">
            <a:avLst/>
          </a:prstGeom>
        </p:spPr>
      </p:pic>
      <p:pic>
        <p:nvPicPr>
          <p:cNvPr id="5" name="図 4">
            <a:extLst>
              <a:ext uri="{FF2B5EF4-FFF2-40B4-BE49-F238E27FC236}">
                <a16:creationId xmlns:a16="http://schemas.microsoft.com/office/drawing/2014/main" id="{1A4D10B4-5568-50AC-32F8-46437DB5F3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99" y="2715766"/>
            <a:ext cx="2615952" cy="1745330"/>
          </a:xfrm>
          <a:prstGeom prst="rect">
            <a:avLst/>
          </a:prstGeom>
        </p:spPr>
      </p:pic>
    </p:spTree>
    <p:extLst>
      <p:ext uri="{BB962C8B-B14F-4D97-AF65-F5344CB8AC3E}">
        <p14:creationId xmlns:p14="http://schemas.microsoft.com/office/powerpoint/2010/main" val="298593653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647564" y="544240"/>
            <a:ext cx="7848872" cy="1224136"/>
          </a:xfrm>
          <a:prstGeom prst="rect">
            <a:avLst/>
          </a:prstGeom>
          <a:noFill/>
        </p:spPr>
        <p:txBody>
          <a:bodyPr wrap="none">
            <a:prstTxWarp prst="textPlain">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ja-JP" altLang="en-US" sz="5400" b="1" dirty="0">
                <a:ln w="11430"/>
                <a:solidFill>
                  <a:srgbClr val="7030A0"/>
                </a:solidFill>
                <a:effectLst>
                  <a:outerShdw blurRad="80000" dist="40000" dir="5040000" algn="tl">
                    <a:srgbClr val="000000">
                      <a:alpha val="30000"/>
                    </a:srgbClr>
                  </a:outerShdw>
                </a:effectLst>
                <a:latin typeface="まーと中細丸ゴシック教漢" panose="02000000000000000000" pitchFamily="2" charset="-128"/>
                <a:ea typeface="まーと中細丸ゴシック教漢" panose="02000000000000000000" pitchFamily="2" charset="-128"/>
              </a:rPr>
              <a:t>立春・節分クイズ</a:t>
            </a:r>
          </a:p>
        </p:txBody>
      </p:sp>
      <p:sp>
        <p:nvSpPr>
          <p:cNvPr id="5" name="正方形/長方形 4"/>
          <p:cNvSpPr/>
          <p:nvPr/>
        </p:nvSpPr>
        <p:spPr>
          <a:xfrm>
            <a:off x="4572000" y="2067694"/>
            <a:ext cx="4140300" cy="746465"/>
          </a:xfrm>
          <a:prstGeom prst="rect">
            <a:avLst/>
          </a:prstGeom>
          <a:noFill/>
        </p:spPr>
        <p:txBody>
          <a:bodyPr wrap="none">
            <a:prstTxWarp prst="textPlain">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ja-JP" altLang="en-US" sz="5400" b="1" dirty="0">
                <a:ln w="11430"/>
                <a:solidFill>
                  <a:srgbClr val="7030A0"/>
                </a:solidFill>
                <a:effectLst>
                  <a:outerShdw blurRad="80000" dist="40000" dir="5040000" algn="tl">
                    <a:srgbClr val="000000">
                      <a:alpha val="30000"/>
                    </a:srgbClr>
                  </a:outerShdw>
                </a:effectLst>
                <a:latin typeface="まーと中細丸ゴシック" panose="02000000000000000000" pitchFamily="2" charset="-128"/>
                <a:ea typeface="まーと中細丸ゴシック" panose="02000000000000000000" pitchFamily="2" charset="-128"/>
              </a:rPr>
              <a:t>マルチ出題形式</a:t>
            </a:r>
          </a:p>
        </p:txBody>
      </p:sp>
      <p:sp>
        <p:nvSpPr>
          <p:cNvPr id="7" name="正方形/長方形 6"/>
          <p:cNvSpPr/>
          <p:nvPr/>
        </p:nvSpPr>
        <p:spPr>
          <a:xfrm>
            <a:off x="755576" y="2112875"/>
            <a:ext cx="3384376" cy="656102"/>
          </a:xfrm>
          <a:prstGeom prst="rect">
            <a:avLst/>
          </a:prstGeom>
          <a:noFill/>
        </p:spPr>
        <p:txBody>
          <a:bodyPr wrap="none">
            <a:prstTxWarp prst="textPlain">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en-US" altLang="ja-JP" sz="5400" b="1" dirty="0">
                <a:ln w="11430"/>
                <a:solidFill>
                  <a:srgbClr val="00B050"/>
                </a:solidFill>
                <a:effectLst>
                  <a:outerShdw blurRad="80000" dist="40000" dir="5040000" algn="tl">
                    <a:srgbClr val="000000">
                      <a:alpha val="30000"/>
                    </a:srgbClr>
                  </a:outerShdw>
                </a:effectLst>
                <a:latin typeface="まーと中細丸ゴシック教漢" panose="02000000000000000000" pitchFamily="2" charset="-128"/>
                <a:ea typeface="まーと中細丸ゴシック教漢" panose="02000000000000000000" pitchFamily="2" charset="-128"/>
              </a:rPr>
              <a:t>PowerPoint</a:t>
            </a:r>
          </a:p>
        </p:txBody>
      </p:sp>
      <p:pic>
        <p:nvPicPr>
          <p:cNvPr id="8" name="図 7" descr="食品, 持つ, テーブル, ホワイト が含まれている画像&#10;&#10;自動的に生成された説明">
            <a:extLst>
              <a:ext uri="{FF2B5EF4-FFF2-40B4-BE49-F238E27FC236}">
                <a16:creationId xmlns:a16="http://schemas.microsoft.com/office/drawing/2014/main" id="{EBFC2931-7D28-413E-AD8B-B99BB323C6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5896" y="2931790"/>
            <a:ext cx="1872208" cy="1872208"/>
          </a:xfrm>
          <a:prstGeom prst="rect">
            <a:avLst/>
          </a:prstGeom>
        </p:spPr>
      </p:pic>
    </p:spTree>
  </p:cSld>
  <p:clrMapOvr>
    <a:masterClrMapping/>
  </p:clrMapOvr>
  <p:transition>
    <p:sndAc>
      <p:stSnd>
        <p:snd r:embed="rId2" name="abc-start1-33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0"/>
                                        <p:tgtEl>
                                          <p:spTgt spid="7"/>
                                        </p:tgtEl>
                                      </p:cBhvr>
                                    </p:animEffect>
                                  </p:childTnLst>
                                </p:cTn>
                              </p:par>
                            </p:childTnLst>
                          </p:cTn>
                        </p:par>
                        <p:par>
                          <p:cTn id="8" fill="hold">
                            <p:stCondLst>
                              <p:cond delay="5000"/>
                            </p:stCondLst>
                            <p:childTnLst>
                              <p:par>
                                <p:cTn id="9" presetID="56" presetClass="entr" presetSubtype="0" fill="hold"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 by="(-#ppt_w*2)" calcmode="lin" valueType="num">
                                      <p:cBhvr rctx="PPT">
                                        <p:cTn id="11" dur="2500" autoRev="1" fill="hold">
                                          <p:stCondLst>
                                            <p:cond delay="0"/>
                                          </p:stCondLst>
                                        </p:cTn>
                                        <p:tgtEl>
                                          <p:spTgt spid="5"/>
                                        </p:tgtEl>
                                        <p:attrNameLst>
                                          <p:attrName>ppt_w</p:attrName>
                                        </p:attrNameLst>
                                      </p:cBhvr>
                                    </p:anim>
                                    <p:anim by="(#ppt_w*0.50)" calcmode="lin" valueType="num">
                                      <p:cBhvr>
                                        <p:cTn id="12" dur="2500" decel="50000" autoRev="1" fill="hold">
                                          <p:stCondLst>
                                            <p:cond delay="0"/>
                                          </p:stCondLst>
                                        </p:cTn>
                                        <p:tgtEl>
                                          <p:spTgt spid="5"/>
                                        </p:tgtEl>
                                        <p:attrNameLst>
                                          <p:attrName>ppt_x</p:attrName>
                                        </p:attrNameLst>
                                      </p:cBhvr>
                                    </p:anim>
                                    <p:anim from="(-#ppt_h/2)" to="(#ppt_y)" calcmode="lin" valueType="num">
                                      <p:cBhvr>
                                        <p:cTn id="13" dur="5000" fill="hold">
                                          <p:stCondLst>
                                            <p:cond delay="0"/>
                                          </p:stCondLst>
                                        </p:cTn>
                                        <p:tgtEl>
                                          <p:spTgt spid="5"/>
                                        </p:tgtEl>
                                        <p:attrNameLst>
                                          <p:attrName>ppt_y</p:attrName>
                                        </p:attrNameLst>
                                      </p:cBhvr>
                                    </p:anim>
                                    <p:animRot by="21600000">
                                      <p:cBhvr>
                                        <p:cTn id="14" dur="5000" fill="hold">
                                          <p:stCondLst>
                                            <p:cond delay="0"/>
                                          </p:stCondLst>
                                        </p:cTn>
                                        <p:tgtEl>
                                          <p:spTgt spid="5"/>
                                        </p:tgtEl>
                                        <p:attrNameLst>
                                          <p:attrName>r</p:attrName>
                                        </p:attrNameLst>
                                      </p:cBhvr>
                                    </p:animRot>
                                  </p:childTnLst>
                                </p:cTn>
                              </p:par>
                            </p:childTnLst>
                          </p:cTn>
                        </p:par>
                        <p:par>
                          <p:cTn id="15" fill="hold">
                            <p:stCondLst>
                              <p:cond delay="13000"/>
                            </p:stCondLst>
                            <p:childTnLst>
                              <p:par>
                                <p:cTn id="16" presetID="12" presetClass="entr" presetSubtype="4" fill="hold" nodeType="afterEffect">
                                  <p:stCondLst>
                                    <p:cond delay="2000"/>
                                  </p:stCondLst>
                                  <p:childTnLst>
                                    <p:set>
                                      <p:cBhvr>
                                        <p:cTn id="17" dur="1" fill="hold">
                                          <p:stCondLst>
                                            <p:cond delay="0"/>
                                          </p:stCondLst>
                                        </p:cTn>
                                        <p:tgtEl>
                                          <p:spTgt spid="6"/>
                                        </p:tgtEl>
                                        <p:attrNameLst>
                                          <p:attrName>style.visibility</p:attrName>
                                        </p:attrNameLst>
                                      </p:cBhvr>
                                      <p:to>
                                        <p:strVal val="visible"/>
                                      </p:to>
                                    </p:set>
                                    <p:animEffect transition="in" filter="slide(fromBottom)">
                                      <p:cBhvr>
                                        <p:cTn id="18"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400" dirty="0">
                <a:solidFill>
                  <a:srgbClr val="FF0000"/>
                </a:solidFill>
              </a:rPr>
              <a:t>クイズのまとめ</a:t>
            </a:r>
            <a:endParaRPr lang="en-US" altLang="ja-JP" sz="3400" dirty="0"/>
          </a:p>
          <a:p>
            <a:pPr fontAlgn="auto">
              <a:spcBef>
                <a:spcPts val="0"/>
              </a:spcBef>
              <a:spcAft>
                <a:spcPts val="0"/>
              </a:spcAft>
              <a:defRPr/>
            </a:pPr>
            <a:r>
              <a:rPr lang="ja-JP" altLang="en-US" sz="2400" dirty="0">
                <a:solidFill>
                  <a:schemeClr val="tx1">
                    <a:lumMod val="50000"/>
                  </a:schemeClr>
                </a:solidFill>
              </a:rPr>
              <a:t>今日のクイズでは「節分」について学びました。</a:t>
            </a:r>
            <a:endParaRPr lang="en-US" altLang="ja-JP" sz="2400" dirty="0">
              <a:solidFill>
                <a:schemeClr val="tx1">
                  <a:lumMod val="50000"/>
                </a:schemeClr>
              </a:solidFill>
            </a:endParaRPr>
          </a:p>
          <a:p>
            <a:pPr fontAlgn="auto">
              <a:spcBef>
                <a:spcPts val="0"/>
              </a:spcBef>
              <a:spcAft>
                <a:spcPts val="0"/>
              </a:spcAft>
              <a:defRPr/>
            </a:pPr>
            <a:r>
              <a:rPr lang="ja-JP" altLang="en-US" sz="2400" dirty="0">
                <a:solidFill>
                  <a:schemeClr val="tx1">
                    <a:lumMod val="50000"/>
                  </a:schemeClr>
                </a:solidFill>
              </a:rPr>
              <a:t>柊に鰯の頭が刺さった柊鰯、年神様のいらっしゃる方角である恵方を向いて食べる恵方巻、怖い鬼は夜にやってくるなど、お家でも話題にしてください。</a:t>
            </a:r>
            <a:endParaRPr lang="en-US" altLang="ja-JP" sz="2400" dirty="0">
              <a:solidFill>
                <a:schemeClr val="tx1">
                  <a:lumMod val="50000"/>
                </a:schemeClr>
              </a:solidFill>
            </a:endParaRPr>
          </a:p>
          <a:p>
            <a:pPr fontAlgn="auto">
              <a:spcBef>
                <a:spcPts val="0"/>
              </a:spcBef>
              <a:spcAft>
                <a:spcPts val="0"/>
              </a:spcAft>
              <a:defRPr/>
            </a:pPr>
            <a:endParaRPr lang="en-US" altLang="ja-JP" dirty="0">
              <a:solidFill>
                <a:schemeClr val="tx1">
                  <a:lumMod val="50000"/>
                </a:schemeClr>
              </a:solidFill>
            </a:endParaRPr>
          </a:p>
          <a:p>
            <a:pPr fontAlgn="auto">
              <a:spcBef>
                <a:spcPts val="0"/>
              </a:spcBef>
              <a:spcAft>
                <a:spcPts val="0"/>
              </a:spcAft>
              <a:defRPr/>
            </a:pPr>
            <a:r>
              <a:rPr lang="ja-JP" altLang="en-US" sz="2400" dirty="0">
                <a:solidFill>
                  <a:srgbClr val="FFFF00"/>
                </a:solidFill>
              </a:rPr>
              <a:t>使用した素材サイト</a:t>
            </a:r>
            <a:endParaRPr lang="en-US" altLang="ja-JP" sz="2400" dirty="0">
              <a:solidFill>
                <a:srgbClr val="FFFF00"/>
              </a:solidFill>
            </a:endParaRPr>
          </a:p>
          <a:p>
            <a:pPr fontAlgn="auto">
              <a:spcBef>
                <a:spcPts val="0"/>
              </a:spcBef>
              <a:spcAft>
                <a:spcPts val="0"/>
              </a:spcAft>
              <a:defRPr/>
            </a:pPr>
            <a:r>
              <a:rPr lang="ja-JP" altLang="en-US" dirty="0">
                <a:solidFill>
                  <a:schemeClr val="tx1">
                    <a:lumMod val="50000"/>
                  </a:schemeClr>
                </a:solidFill>
              </a:rPr>
              <a:t>　</a:t>
            </a:r>
            <a:r>
              <a:rPr lang="en-US" altLang="ja-JP" dirty="0">
                <a:solidFill>
                  <a:srgbClr val="00B050"/>
                </a:solidFill>
              </a:rPr>
              <a:t>AC</a:t>
            </a:r>
            <a:r>
              <a:rPr lang="ja-JP" altLang="en-US" dirty="0">
                <a:solidFill>
                  <a:srgbClr val="00B050"/>
                </a:solidFill>
              </a:rPr>
              <a:t>イラスト</a:t>
            </a:r>
            <a:r>
              <a:rPr lang="ja-JP" altLang="en-US" dirty="0">
                <a:solidFill>
                  <a:schemeClr val="tx1">
                    <a:lumMod val="50000"/>
                  </a:schemeClr>
                </a:solidFill>
              </a:rPr>
              <a:t> </a:t>
            </a:r>
            <a:r>
              <a:rPr lang="en-US" altLang="ja-JP" dirty="0">
                <a:solidFill>
                  <a:schemeClr val="tx1">
                    <a:lumMod val="50000"/>
                  </a:schemeClr>
                </a:solidFill>
              </a:rPr>
              <a:t>&lt;https://www.ac-illust.com&gt;</a:t>
            </a:r>
          </a:p>
          <a:p>
            <a:pPr fontAlgn="auto">
              <a:spcBef>
                <a:spcPts val="0"/>
              </a:spcBef>
              <a:spcAft>
                <a:spcPts val="0"/>
              </a:spcAft>
              <a:defRPr/>
            </a:pPr>
            <a:r>
              <a:rPr lang="ja-JP" altLang="en-US" dirty="0">
                <a:solidFill>
                  <a:schemeClr val="tx1">
                    <a:lumMod val="50000"/>
                  </a:schemeClr>
                </a:solidFill>
              </a:rPr>
              <a:t>　</a:t>
            </a:r>
            <a:r>
              <a:rPr lang="en-US" altLang="ja-JP" dirty="0">
                <a:solidFill>
                  <a:srgbClr val="00B050"/>
                </a:solidFill>
              </a:rPr>
              <a:t>VSQ</a:t>
            </a:r>
            <a:r>
              <a:rPr lang="en-US" altLang="ja-JP" dirty="0">
                <a:solidFill>
                  <a:schemeClr val="tx1">
                    <a:lumMod val="50000"/>
                  </a:schemeClr>
                </a:solidFill>
              </a:rPr>
              <a:t> &lt;https://vsq.co.jp&gt;</a:t>
            </a:r>
          </a:p>
          <a:p>
            <a:pPr fontAlgn="auto">
              <a:spcBef>
                <a:spcPts val="0"/>
              </a:spcBef>
              <a:spcAft>
                <a:spcPts val="0"/>
              </a:spcAft>
              <a:defRPr/>
            </a:pPr>
            <a:r>
              <a:rPr lang="ja-JP" altLang="en-US" dirty="0">
                <a:solidFill>
                  <a:schemeClr val="tx1">
                    <a:lumMod val="50000"/>
                  </a:schemeClr>
                </a:solidFill>
              </a:rPr>
              <a:t>　</a:t>
            </a:r>
            <a:r>
              <a:rPr lang="en-US" altLang="ja-JP" dirty="0" err="1">
                <a:solidFill>
                  <a:srgbClr val="00B050"/>
                </a:solidFill>
              </a:rPr>
              <a:t>OtoLogic</a:t>
            </a:r>
            <a:r>
              <a:rPr lang="en-US" altLang="ja-JP" dirty="0">
                <a:solidFill>
                  <a:schemeClr val="tx1">
                    <a:lumMod val="50000"/>
                  </a:schemeClr>
                </a:solidFill>
              </a:rPr>
              <a:t> &lt;https://otologic.jp&gt;</a:t>
            </a:r>
            <a:r>
              <a:rPr lang="ja-JP" altLang="en-US" dirty="0">
                <a:solidFill>
                  <a:schemeClr val="tx1">
                    <a:lumMod val="50000"/>
                  </a:schemeClr>
                </a:solidFill>
              </a:rPr>
              <a:t>　</a:t>
            </a:r>
            <a:endParaRPr lang="en-US" altLang="ja-JP" dirty="0">
              <a:solidFill>
                <a:schemeClr val="tx1">
                  <a:lumMod val="50000"/>
                </a:schemeClr>
              </a:solidFill>
            </a:endParaRPr>
          </a:p>
          <a:p>
            <a:pPr fontAlgn="auto">
              <a:spcBef>
                <a:spcPts val="0"/>
              </a:spcBef>
              <a:spcAft>
                <a:spcPts val="0"/>
              </a:spcAft>
              <a:defRPr/>
            </a:pPr>
            <a:r>
              <a:rPr lang="ja-JP" altLang="en-US" dirty="0">
                <a:solidFill>
                  <a:schemeClr val="tx1">
                    <a:lumMod val="50000"/>
                  </a:schemeClr>
                </a:solidFill>
              </a:rPr>
              <a:t>　</a:t>
            </a:r>
            <a:r>
              <a:rPr lang="en-US" altLang="ja-JP" dirty="0" err="1">
                <a:solidFill>
                  <a:srgbClr val="00B050"/>
                </a:solidFill>
              </a:rPr>
              <a:t>Audiostock</a:t>
            </a:r>
            <a:r>
              <a:rPr lang="en-US" altLang="ja-JP" dirty="0">
                <a:solidFill>
                  <a:schemeClr val="tx1">
                    <a:lumMod val="50000"/>
                  </a:schemeClr>
                </a:solidFill>
              </a:rPr>
              <a:t> &lt;https://audiostock.jp&gt;</a:t>
            </a:r>
          </a:p>
        </p:txBody>
      </p:sp>
      <p:pic>
        <p:nvPicPr>
          <p:cNvPr id="4" name="図 3" descr="凧, シャツ, 記号 が含まれている画像&#10;&#10;自動的に生成された説明">
            <a:extLst>
              <a:ext uri="{FF2B5EF4-FFF2-40B4-BE49-F238E27FC236}">
                <a16:creationId xmlns:a16="http://schemas.microsoft.com/office/drawing/2014/main" id="{1AA4B7BD-B5E0-4122-8D1D-24D475940B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0272" y="3291830"/>
            <a:ext cx="1124744" cy="843558"/>
          </a:xfrm>
          <a:prstGeom prst="rect">
            <a:avLst/>
          </a:prstGeom>
        </p:spPr>
      </p:pic>
    </p:spTree>
    <p:extLst>
      <p:ext uri="{BB962C8B-B14F-4D97-AF65-F5344CB8AC3E}">
        <p14:creationId xmlns:p14="http://schemas.microsoft.com/office/powerpoint/2010/main" val="86730335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5" name="正方形/長方形 4"/>
          <p:cNvSpPr/>
          <p:nvPr/>
        </p:nvSpPr>
        <p:spPr>
          <a:xfrm>
            <a:off x="2663788" y="2189708"/>
            <a:ext cx="3816424" cy="764084"/>
          </a:xfrm>
          <a:prstGeom prst="rect">
            <a:avLst/>
          </a:prstGeom>
          <a:noFill/>
          <a:ln>
            <a:noFill/>
          </a:ln>
        </p:spPr>
        <p:txBody>
          <a:bodyPr wrap="none">
            <a:prstTxWarp prst="textPlain">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en-US" altLang="ja-JP" sz="5400" b="1" dirty="0">
                <a:ln w="11430"/>
                <a:gradFill>
                  <a:gsLst>
                    <a:gs pos="0">
                      <a:srgbClr val="7030A0"/>
                    </a:gs>
                    <a:gs pos="25000">
                      <a:srgbClr val="7030A0"/>
                    </a:gs>
                    <a:gs pos="50000">
                      <a:srgbClr val="7030A0"/>
                    </a:gs>
                    <a:gs pos="75000">
                      <a:srgbClr val="7030A0"/>
                    </a:gs>
                    <a:gs pos="100000">
                      <a:srgbClr val="7030A0"/>
                    </a:gs>
                  </a:gsLst>
                  <a:lin ang="5400000"/>
                </a:gradFill>
                <a:effectLst>
                  <a:outerShdw blurRad="80000" dist="40000" dir="5040000" algn="tl">
                    <a:srgbClr val="000000">
                      <a:alpha val="30000"/>
                    </a:srgbClr>
                  </a:outerShdw>
                </a:effectLst>
                <a:latin typeface="Dubai Medium" panose="020B0603030403030204" pitchFamily="34" charset="-78"/>
                <a:ea typeface="AR Pゴシック体S" pitchFamily="50" charset="-128"/>
                <a:cs typeface="Dubai Medium" panose="020B0603030403030204" pitchFamily="34" charset="-78"/>
              </a:rPr>
              <a:t>THE END</a:t>
            </a:r>
            <a:endParaRPr lang="ja-JP" altLang="en-US" sz="5400" b="1" dirty="0">
              <a:ln w="11430"/>
              <a:gradFill>
                <a:gsLst>
                  <a:gs pos="0">
                    <a:srgbClr val="7030A0"/>
                  </a:gs>
                  <a:gs pos="25000">
                    <a:srgbClr val="7030A0"/>
                  </a:gs>
                  <a:gs pos="50000">
                    <a:srgbClr val="7030A0"/>
                  </a:gs>
                  <a:gs pos="75000">
                    <a:srgbClr val="7030A0"/>
                  </a:gs>
                  <a:gs pos="100000">
                    <a:srgbClr val="7030A0"/>
                  </a:gs>
                </a:gsLst>
                <a:lin ang="5400000"/>
              </a:gradFill>
              <a:effectLst>
                <a:outerShdw blurRad="80000" dist="40000" dir="5040000" algn="tl">
                  <a:srgbClr val="000000">
                    <a:alpha val="30000"/>
                  </a:srgbClr>
                </a:outerShdw>
              </a:effectLst>
              <a:latin typeface="Dubai Medium" panose="020B0603030403030204" pitchFamily="34" charset="-78"/>
              <a:ea typeface="AR Pゴシック体S" pitchFamily="50" charset="-128"/>
              <a:cs typeface="Dubai Medium" panose="020B0603030403030204" pitchFamily="34" charset="-78"/>
            </a:endParaRPr>
          </a:p>
        </p:txBody>
      </p:sp>
      <p:sp>
        <p:nvSpPr>
          <p:cNvPr id="2" name="正方形/長方形 1">
            <a:extLst>
              <a:ext uri="{FF2B5EF4-FFF2-40B4-BE49-F238E27FC236}">
                <a16:creationId xmlns:a16="http://schemas.microsoft.com/office/drawing/2014/main" id="{AC8BA97C-BCAB-46F9-8971-394E41F7FDE0}"/>
              </a:ext>
            </a:extLst>
          </p:cNvPr>
          <p:cNvSpPr/>
          <p:nvPr/>
        </p:nvSpPr>
        <p:spPr>
          <a:xfrm>
            <a:off x="3204158" y="3075806"/>
            <a:ext cx="2735684" cy="461665"/>
          </a:xfrm>
          <a:prstGeom prst="rect">
            <a:avLst/>
          </a:prstGeom>
          <a:noFill/>
        </p:spPr>
        <p:txBody>
          <a:bodyPr wrap="none" lIns="91440" tIns="45720" rIns="91440" bIns="45720">
            <a:spAutoFit/>
          </a:bodyPr>
          <a:lstStyle/>
          <a:p>
            <a:pPr algn="ctr"/>
            <a:r>
              <a:rPr lang="en-US" altLang="ja-JP"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www.e-kyozai.com</a:t>
            </a:r>
            <a:endParaRPr lang="ja-JP" alt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cSld>
  <p:clrMapOvr>
    <a:masterClrMapping/>
  </p:clrMapOvr>
  <p:transition>
    <p:sndAc>
      <p:stSnd>
        <p:snd r:embed="rId3" name="abc-ending-audiostock_238082.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5" name="図 4" descr="食品, 持つ, テーブル, ホワイト が含まれている画像&#10;&#10;自動的に生成された説明">
            <a:extLst>
              <a:ext uri="{FF2B5EF4-FFF2-40B4-BE49-F238E27FC236}">
                <a16:creationId xmlns:a16="http://schemas.microsoft.com/office/drawing/2014/main" id="{D11DFF2A-C565-497E-81D4-1888ACFCF4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48908" y="339502"/>
            <a:ext cx="2646184" cy="2646184"/>
          </a:xfrm>
          <a:prstGeom prst="rect">
            <a:avLst/>
          </a:prstGeom>
        </p:spPr>
      </p:pic>
      <p:sp>
        <p:nvSpPr>
          <p:cNvPr id="3" name="六角形 2"/>
          <p:cNvSpPr/>
          <p:nvPr/>
        </p:nvSpPr>
        <p:spPr>
          <a:xfrm>
            <a:off x="701811" y="2921774"/>
            <a:ext cx="7740377" cy="1873250"/>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3600" dirty="0">
                <a:solidFill>
                  <a:srgbClr val="FF0000"/>
                </a:solidFill>
              </a:rPr>
              <a:t>短い説明用スライド　</a:t>
            </a:r>
            <a:r>
              <a:rPr lang="ja-JP" altLang="en-US" sz="3600" dirty="0">
                <a:solidFill>
                  <a:srgbClr val="FFFF00"/>
                </a:solidFill>
              </a:rPr>
              <a:t>ルール①</a:t>
            </a:r>
            <a:endParaRPr lang="en-US" altLang="ja-JP" sz="3600" dirty="0">
              <a:solidFill>
                <a:srgbClr val="FFFF00"/>
              </a:solidFill>
            </a:endParaRPr>
          </a:p>
          <a:p>
            <a:pPr fontAlgn="auto">
              <a:spcBef>
                <a:spcPts val="0"/>
              </a:spcBef>
              <a:spcAft>
                <a:spcPts val="0"/>
              </a:spcAft>
              <a:defRPr/>
            </a:pPr>
            <a:r>
              <a:rPr lang="ja-JP" altLang="en-US" sz="3600" dirty="0"/>
              <a:t>グループ対抗で勝負します。</a:t>
            </a:r>
            <a:endParaRPr lang="en-US" altLang="ja-JP" sz="3600" dirty="0"/>
          </a:p>
          <a:p>
            <a:pPr fontAlgn="auto">
              <a:spcBef>
                <a:spcPts val="0"/>
              </a:spcBef>
              <a:spcAft>
                <a:spcPts val="0"/>
              </a:spcAft>
              <a:defRPr/>
            </a:pPr>
            <a:r>
              <a:rPr lang="ja-JP" altLang="en-US" sz="3600" dirty="0"/>
              <a:t>仲良く協力しながら活動すること。</a:t>
            </a:r>
            <a:endParaRPr lang="en-US" altLang="ja-JP" sz="3600" dirty="0"/>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5" name="図 4" descr="食品, 持つ, テーブル, ホワイト が含まれている画像&#10;&#10;自動的に生成された説明">
            <a:extLst>
              <a:ext uri="{FF2B5EF4-FFF2-40B4-BE49-F238E27FC236}">
                <a16:creationId xmlns:a16="http://schemas.microsoft.com/office/drawing/2014/main" id="{D11DFF2A-C565-497E-81D4-1888ACFCF4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48908" y="339502"/>
            <a:ext cx="2646184" cy="2646184"/>
          </a:xfrm>
          <a:prstGeom prst="rect">
            <a:avLst/>
          </a:prstGeom>
        </p:spPr>
      </p:pic>
      <p:sp>
        <p:nvSpPr>
          <p:cNvPr id="3" name="六角形 2"/>
          <p:cNvSpPr/>
          <p:nvPr/>
        </p:nvSpPr>
        <p:spPr>
          <a:xfrm>
            <a:off x="701811" y="2921774"/>
            <a:ext cx="7740377" cy="1873250"/>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3600" dirty="0">
                <a:solidFill>
                  <a:srgbClr val="FF0000"/>
                </a:solidFill>
              </a:rPr>
              <a:t>短い説明用スライド　</a:t>
            </a:r>
            <a:r>
              <a:rPr lang="ja-JP" altLang="en-US" sz="3600" dirty="0">
                <a:solidFill>
                  <a:srgbClr val="FFFF00"/>
                </a:solidFill>
              </a:rPr>
              <a:t>ルール②</a:t>
            </a:r>
            <a:endParaRPr lang="en-US" altLang="ja-JP" sz="3600" dirty="0"/>
          </a:p>
          <a:p>
            <a:pPr fontAlgn="auto">
              <a:spcBef>
                <a:spcPts val="0"/>
              </a:spcBef>
              <a:spcAft>
                <a:spcPts val="0"/>
              </a:spcAft>
              <a:defRPr/>
            </a:pPr>
            <a:r>
              <a:rPr lang="ja-JP" altLang="en-US" sz="3600" dirty="0"/>
              <a:t>解答時間は１分です。</a:t>
            </a:r>
            <a:endParaRPr lang="en-US" altLang="ja-JP" sz="3600" dirty="0"/>
          </a:p>
          <a:p>
            <a:pPr fontAlgn="auto">
              <a:spcBef>
                <a:spcPts val="0"/>
              </a:spcBef>
              <a:spcAft>
                <a:spcPts val="0"/>
              </a:spcAft>
              <a:defRPr/>
            </a:pPr>
            <a:r>
              <a:rPr lang="ja-JP" altLang="en-US" sz="3600" dirty="0"/>
              <a:t>チロリンチャイムが鳴ります。</a:t>
            </a:r>
            <a:endParaRPr lang="en-US" altLang="ja-JP" sz="3600" dirty="0"/>
          </a:p>
        </p:txBody>
      </p:sp>
    </p:spTree>
    <p:extLst>
      <p:ext uri="{BB962C8B-B14F-4D97-AF65-F5344CB8AC3E}">
        <p14:creationId xmlns:p14="http://schemas.microsoft.com/office/powerpoint/2010/main" val="20618175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六角形 3"/>
          <p:cNvSpPr/>
          <p:nvPr/>
        </p:nvSpPr>
        <p:spPr>
          <a:xfrm>
            <a:off x="709831" y="915566"/>
            <a:ext cx="7724339" cy="2016224"/>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600" dirty="0">
                <a:solidFill>
                  <a:prstClr val="white"/>
                </a:solidFill>
                <a:latin typeface="Britannic Bold" panose="020B0903060703020204" pitchFamily="34" charset="0"/>
              </a:rPr>
              <a:t>「節分」とは春夏秋冬の季節の分かれ目のことである。</a:t>
            </a:r>
            <a:endParaRPr lang="en-US" altLang="ja-JP" sz="3600" dirty="0">
              <a:solidFill>
                <a:prstClr val="white"/>
              </a:solidFill>
              <a:latin typeface="Britannic Bold" panose="020B0903060703020204" pitchFamily="34" charset="0"/>
            </a:endParaRPr>
          </a:p>
          <a:p>
            <a:pPr lvl="0" fontAlgn="auto">
              <a:spcBef>
                <a:spcPts val="0"/>
              </a:spcBef>
              <a:spcAft>
                <a:spcPts val="0"/>
              </a:spcAft>
              <a:defRPr/>
            </a:pPr>
            <a:r>
              <a:rPr lang="en-US" altLang="ja-JP" sz="3600" dirty="0">
                <a:solidFill>
                  <a:srgbClr val="C00000"/>
                </a:solidFill>
                <a:latin typeface="Britannic Bold" panose="020B0903060703020204" pitchFamily="34" charset="0"/>
              </a:rPr>
              <a:t>YES</a:t>
            </a:r>
            <a:r>
              <a:rPr lang="ja-JP" altLang="en-US" sz="3600" dirty="0">
                <a:solidFill>
                  <a:prstClr val="white"/>
                </a:solidFill>
                <a:latin typeface="Britannic Bold" panose="020B0903060703020204" pitchFamily="34" charset="0"/>
              </a:rPr>
              <a:t>か</a:t>
            </a:r>
            <a:r>
              <a:rPr lang="en-US" altLang="ja-JP" sz="3600" dirty="0">
                <a:solidFill>
                  <a:srgbClr val="00B0F0"/>
                </a:solidFill>
                <a:latin typeface="Britannic Bold" panose="020B0903060703020204" pitchFamily="34" charset="0"/>
              </a:rPr>
              <a:t>NO</a:t>
            </a:r>
            <a:r>
              <a:rPr lang="ja-JP" altLang="en-US" sz="3600" dirty="0">
                <a:solidFill>
                  <a:prstClr val="white"/>
                </a:solidFill>
                <a:latin typeface="Britannic Bold" panose="020B0903060703020204" pitchFamily="34" charset="0"/>
              </a:rPr>
              <a:t>か。</a:t>
            </a:r>
          </a:p>
        </p:txBody>
      </p:sp>
      <p:sp>
        <p:nvSpPr>
          <p:cNvPr id="6" name="六角形 5"/>
          <p:cNvSpPr/>
          <p:nvPr/>
        </p:nvSpPr>
        <p:spPr>
          <a:xfrm>
            <a:off x="6012161" y="3198271"/>
            <a:ext cx="2422009" cy="1647417"/>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500" b="0" i="0" u="none" strike="noStrike" kern="1200" cap="none" spc="0" normalizeH="0" baseline="0" noProof="0" dirty="0">
                <a:ln>
                  <a:noFill/>
                </a:ln>
                <a:solidFill>
                  <a:srgbClr val="00B0F0"/>
                </a:solidFill>
                <a:effectLst/>
                <a:uLnTx/>
                <a:uFillTx/>
                <a:latin typeface="Britannic Bold" panose="020B0903060703020204" pitchFamily="34" charset="0"/>
                <a:ea typeface="ＭＳ Ｐゴシック" panose="020B0600070205080204" pitchFamily="50" charset="-128"/>
                <a:cs typeface="+mn-cs"/>
              </a:rPr>
              <a:t>No</a:t>
            </a:r>
            <a:endParaRPr kumimoji="1" lang="ja-JP" altLang="en-US" sz="7500" b="0" i="0" u="none" strike="noStrike" kern="1200" cap="none" spc="0" normalizeH="0" baseline="0" noProof="0" dirty="0">
              <a:ln>
                <a:noFill/>
              </a:ln>
              <a:solidFill>
                <a:srgbClr val="00B0F0"/>
              </a:solidFill>
              <a:effectLst/>
              <a:uLnTx/>
              <a:uFillTx/>
              <a:latin typeface="Calibri"/>
              <a:ea typeface="ＭＳ Ｐゴシック" panose="020B0600070205080204" pitchFamily="50" charset="-128"/>
              <a:cs typeface="+mn-cs"/>
            </a:endParaRPr>
          </a:p>
        </p:txBody>
      </p:sp>
      <p:sp>
        <p:nvSpPr>
          <p:cNvPr id="8" name="六角形 7"/>
          <p:cNvSpPr/>
          <p:nvPr/>
        </p:nvSpPr>
        <p:spPr>
          <a:xfrm>
            <a:off x="704523" y="3198270"/>
            <a:ext cx="2422008" cy="164741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500" b="0" i="0" u="none" strike="noStrike" kern="1200" cap="none" spc="0" normalizeH="0" baseline="0" noProof="0" dirty="0">
                <a:ln>
                  <a:noFill/>
                </a:ln>
                <a:solidFill>
                  <a:srgbClr val="C00000"/>
                </a:solidFill>
                <a:effectLst/>
                <a:uLnTx/>
                <a:uFillTx/>
                <a:latin typeface="Britannic Bold" panose="020B0903060703020204" pitchFamily="34" charset="0"/>
                <a:ea typeface="ＭＳ Ｐゴシック" panose="020B0600070205080204" pitchFamily="50" charset="-128"/>
                <a:cs typeface="+mn-cs"/>
              </a:rPr>
              <a:t>Yes</a:t>
            </a:r>
            <a:endParaRPr kumimoji="1" lang="ja-JP" altLang="en-US" sz="7500" b="0" i="0" u="none" strike="noStrike" kern="1200" cap="none" spc="0" normalizeH="0" baseline="0" noProof="0" dirty="0">
              <a:ln>
                <a:noFill/>
              </a:ln>
              <a:solidFill>
                <a:srgbClr val="C00000"/>
              </a:solidFill>
              <a:effectLst/>
              <a:uLnTx/>
              <a:uFillTx/>
              <a:latin typeface="Calibri"/>
              <a:ea typeface="ＭＳ Ｐゴシック" panose="020B0600070205080204" pitchFamily="50" charset="-128"/>
              <a:cs typeface="+mn-cs"/>
            </a:endParaRPr>
          </a:p>
        </p:txBody>
      </p:sp>
      <p:pic>
        <p:nvPicPr>
          <p:cNvPr id="12" name="図 11" descr="食品, 持つ, テーブル, ホワイト が含まれている画像&#10;&#10;自動的に生成された説明">
            <a:extLst>
              <a:ext uri="{FF2B5EF4-FFF2-40B4-BE49-F238E27FC236}">
                <a16:creationId xmlns:a16="http://schemas.microsoft.com/office/drawing/2014/main" id="{E5E35ED4-AF4C-48A3-8B70-494E1A5DFD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9892" y="3024286"/>
            <a:ext cx="1944216" cy="1944216"/>
          </a:xfrm>
          <a:prstGeom prst="rect">
            <a:avLst/>
          </a:prstGeom>
        </p:spPr>
      </p:pic>
      <p:sp>
        <p:nvSpPr>
          <p:cNvPr id="13" name="六角形 12">
            <a:extLst>
              <a:ext uri="{FF2B5EF4-FFF2-40B4-BE49-F238E27FC236}">
                <a16:creationId xmlns:a16="http://schemas.microsoft.com/office/drawing/2014/main" id="{D51DB032-AA35-4855-9B11-47D4388DD970}"/>
              </a:ext>
            </a:extLst>
          </p:cNvPr>
          <p:cNvSpPr/>
          <p:nvPr/>
        </p:nvSpPr>
        <p:spPr>
          <a:xfrm>
            <a:off x="704523" y="297812"/>
            <a:ext cx="2422008"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400" dirty="0">
                <a:solidFill>
                  <a:srgbClr val="00B050"/>
                </a:solidFill>
                <a:latin typeface="Britannic Bold" panose="020B0903060703020204" pitchFamily="34" charset="0"/>
                <a:ea typeface="ＭＳ Ｐゴシック" panose="020B0600070205080204" pitchFamily="50" charset="-128"/>
              </a:rPr>
              <a:t>節分クイズ</a:t>
            </a:r>
            <a:endParaRPr kumimoji="1" lang="en-US" altLang="ja-JP" sz="2400" b="0" i="0" u="none" strike="noStrike" kern="1200" cap="none" spc="0" normalizeH="0" baseline="0" noProof="0" dirty="0">
              <a:ln>
                <a:noFill/>
              </a:ln>
              <a:solidFill>
                <a:srgbClr val="00B050"/>
              </a:solidFill>
              <a:effectLst/>
              <a:uLnTx/>
              <a:uFillTx/>
              <a:latin typeface="Britannic Bold" panose="020B0903060703020204" pitchFamily="34" charset="0"/>
              <a:ea typeface="ＭＳ Ｐゴシック" panose="020B0600070205080204" pitchFamily="50" charset="-128"/>
              <a:cs typeface="+mn-cs"/>
            </a:endParaRPr>
          </a:p>
        </p:txBody>
      </p:sp>
      <p:sp>
        <p:nvSpPr>
          <p:cNvPr id="14" name="六角形 13">
            <a:extLst>
              <a:ext uri="{FF2B5EF4-FFF2-40B4-BE49-F238E27FC236}">
                <a16:creationId xmlns:a16="http://schemas.microsoft.com/office/drawing/2014/main" id="{28904839-F07E-491E-9D27-CFEF48C72BF1}"/>
              </a:ext>
            </a:extLst>
          </p:cNvPr>
          <p:cNvSpPr/>
          <p:nvPr/>
        </p:nvSpPr>
        <p:spPr>
          <a:xfrm>
            <a:off x="3360996" y="297812"/>
            <a:ext cx="2422008"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cs typeface="+mn-cs"/>
              </a:rPr>
              <a:t>第１問</a:t>
            </a:r>
            <a:endParaRPr kumimoji="1" lang="en-US" altLang="ja-JP" sz="24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cs typeface="+mn-cs"/>
            </a:endParaRPr>
          </a:p>
        </p:txBody>
      </p:sp>
      <p:sp>
        <p:nvSpPr>
          <p:cNvPr id="15" name="六角形 14">
            <a:extLst>
              <a:ext uri="{FF2B5EF4-FFF2-40B4-BE49-F238E27FC236}">
                <a16:creationId xmlns:a16="http://schemas.microsoft.com/office/drawing/2014/main" id="{16ABA86B-F917-4C6C-875D-7589F397A68A}"/>
              </a:ext>
            </a:extLst>
          </p:cNvPr>
          <p:cNvSpPr/>
          <p:nvPr/>
        </p:nvSpPr>
        <p:spPr>
          <a:xfrm>
            <a:off x="6012162" y="297812"/>
            <a:ext cx="2422008"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dirty="0">
                <a:solidFill>
                  <a:prstClr val="white"/>
                </a:solidFill>
                <a:latin typeface="Britannic Bold" panose="020B0903060703020204" pitchFamily="34" charset="0"/>
                <a:ea typeface="ＭＳ Ｐゴシック" panose="020B0600070205080204" pitchFamily="50" charset="-128"/>
              </a:rPr>
              <a:t>「</a:t>
            </a:r>
            <a:r>
              <a:rPr kumimoji="1" lang="ja-JP" altLang="en-US" sz="18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cs typeface="+mn-cs"/>
              </a:rPr>
              <a:t>節分」の意味</a:t>
            </a:r>
            <a:endParaRPr kumimoji="1" lang="en-US" altLang="ja-JP" sz="18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734267148"/>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p:cTn id="12" dur="1000" fill="hold"/>
                                        <p:tgtEl>
                                          <p:spTgt spid="4">
                                            <p:txEl>
                                              <p:pRg st="1" end="1"/>
                                            </p:txEl>
                                          </p:spTgt>
                                        </p:tgtEl>
                                        <p:attrNameLst>
                                          <p:attrName>ppt_w</p:attrName>
                                        </p:attrNameLst>
                                      </p:cBhvr>
                                      <p:tavLst>
                                        <p:tav tm="0">
                                          <p:val>
                                            <p:strVal val="#ppt_w+.3"/>
                                          </p:val>
                                        </p:tav>
                                        <p:tav tm="100000">
                                          <p:val>
                                            <p:strVal val="#ppt_w"/>
                                          </p:val>
                                        </p:tav>
                                      </p:tavLst>
                                    </p:anim>
                                    <p:anim calcmode="lin" valueType="num">
                                      <p:cBhvr>
                                        <p:cTn id="13"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1000"/>
                                        <p:tgtEl>
                                          <p:spTgt spid="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repeatCount="10000" fill="hold" nodeType="clickEffect">
                                  <p:stCondLst>
                                    <p:cond delay="0"/>
                                  </p:stCondLst>
                                  <p:childTnLst>
                                    <p:animClr clrSpc="rgb" dir="cw">
                                      <p:cBhvr>
                                        <p:cTn id="28" dur="500" fill="hold"/>
                                        <p:tgtEl>
                                          <p:spTgt spid="8"/>
                                        </p:tgtEl>
                                        <p:attrNameLst>
                                          <p:attrName>fillcolor</p:attrName>
                                        </p:attrNameLst>
                                      </p:cBhvr>
                                      <p:to>
                                        <a:srgbClr val="FF9900"/>
                                      </p:to>
                                    </p:animClr>
                                    <p:set>
                                      <p:cBhvr>
                                        <p:cTn id="29" dur="500" fill="hold"/>
                                        <p:tgtEl>
                                          <p:spTgt spid="8"/>
                                        </p:tgtEl>
                                        <p:attrNameLst>
                                          <p:attrName>fill.type</p:attrName>
                                        </p:attrNameLst>
                                      </p:cBhvr>
                                      <p:to>
                                        <p:strVal val="solid"/>
                                      </p:to>
                                    </p:set>
                                    <p:set>
                                      <p:cBhvr>
                                        <p:cTn id="30" dur="500" fill="hold"/>
                                        <p:tgtEl>
                                          <p:spTgt spid="8"/>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600" dirty="0">
                <a:solidFill>
                  <a:srgbClr val="FF0000"/>
                </a:solidFill>
              </a:rPr>
              <a:t>解説</a:t>
            </a:r>
            <a:endParaRPr lang="en-US" altLang="ja-JP" sz="3600" dirty="0"/>
          </a:p>
          <a:p>
            <a:pPr fontAlgn="auto">
              <a:spcBef>
                <a:spcPts val="0"/>
              </a:spcBef>
              <a:spcAft>
                <a:spcPts val="0"/>
              </a:spcAft>
              <a:defRPr/>
            </a:pPr>
            <a:r>
              <a:rPr lang="ja-JP" altLang="en-US" sz="2800" dirty="0">
                <a:solidFill>
                  <a:schemeClr val="tx1">
                    <a:lumMod val="50000"/>
                  </a:schemeClr>
                </a:solidFill>
              </a:rPr>
              <a:t>「節分」は読んで字の通り「節（季節）」を「分」けるもので、四季（春夏秋冬）の数だけ、つまり</a:t>
            </a:r>
            <a:r>
              <a:rPr lang="en-US" altLang="ja-JP" sz="2800" dirty="0">
                <a:solidFill>
                  <a:schemeClr val="tx1">
                    <a:lumMod val="50000"/>
                  </a:schemeClr>
                </a:solidFill>
              </a:rPr>
              <a:t>4</a:t>
            </a:r>
            <a:r>
              <a:rPr lang="ja-JP" altLang="en-US" sz="2800" dirty="0">
                <a:solidFill>
                  <a:schemeClr val="tx1">
                    <a:lumMod val="50000"/>
                  </a:schemeClr>
                </a:solidFill>
              </a:rPr>
              <a:t>回あります。</a:t>
            </a:r>
          </a:p>
          <a:p>
            <a:pPr fontAlgn="auto">
              <a:spcBef>
                <a:spcPts val="0"/>
              </a:spcBef>
              <a:spcAft>
                <a:spcPts val="0"/>
              </a:spcAft>
              <a:defRPr/>
            </a:pPr>
            <a:r>
              <a:rPr lang="ja-JP" altLang="en-US" sz="2800" dirty="0">
                <a:solidFill>
                  <a:schemeClr val="tx1">
                    <a:lumMod val="50000"/>
                  </a:schemeClr>
                </a:solidFill>
              </a:rPr>
              <a:t>それぞれの季節が始まる日は、</a:t>
            </a:r>
            <a:r>
              <a:rPr lang="ja-JP" altLang="en-US" sz="2800" dirty="0">
                <a:solidFill>
                  <a:srgbClr val="C00000"/>
                </a:solidFill>
              </a:rPr>
              <a:t>立春（りっしゅん）、立夏（りっか）、立秋（りっしゅう）、立冬（りっとう）</a:t>
            </a:r>
            <a:r>
              <a:rPr lang="ja-JP" altLang="en-US" sz="2800" dirty="0">
                <a:solidFill>
                  <a:schemeClr val="tx1">
                    <a:lumMod val="50000"/>
                  </a:schemeClr>
                </a:solidFill>
              </a:rPr>
              <a:t>と呼ばれています。そして、その</a:t>
            </a:r>
            <a:r>
              <a:rPr lang="ja-JP" altLang="en-US" sz="2800" dirty="0">
                <a:solidFill>
                  <a:srgbClr val="00B050"/>
                </a:solidFill>
              </a:rPr>
              <a:t>始まりの日の前日</a:t>
            </a:r>
            <a:r>
              <a:rPr lang="ja-JP" altLang="en-US" sz="2800" dirty="0">
                <a:solidFill>
                  <a:schemeClr val="tx1">
                    <a:lumMod val="50000"/>
                  </a:schemeClr>
                </a:solidFill>
              </a:rPr>
              <a:t>を</a:t>
            </a:r>
            <a:r>
              <a:rPr lang="ja-JP" altLang="en-US" sz="2800" dirty="0">
                <a:solidFill>
                  <a:srgbClr val="FF00FF"/>
                </a:solidFill>
              </a:rPr>
              <a:t>「節分」</a:t>
            </a:r>
            <a:r>
              <a:rPr lang="ja-JP" altLang="en-US" sz="2800" dirty="0">
                <a:solidFill>
                  <a:schemeClr val="tx1">
                    <a:lumMod val="50000"/>
                  </a:schemeClr>
                </a:solidFill>
              </a:rPr>
              <a:t>と呼びます。</a:t>
            </a:r>
            <a:endParaRPr lang="en-US" altLang="ja-JP" sz="2800" dirty="0">
              <a:solidFill>
                <a:schemeClr val="tx1">
                  <a:lumMod val="50000"/>
                </a:schemeClr>
              </a:solidFill>
            </a:endParaRPr>
          </a:p>
        </p:txBody>
      </p:sp>
      <p:pic>
        <p:nvPicPr>
          <p:cNvPr id="4" name="図 3" descr="凧, シャツ, 記号 が含まれている画像&#10;&#10;自動的に生成された説明">
            <a:extLst>
              <a:ext uri="{FF2B5EF4-FFF2-40B4-BE49-F238E27FC236}">
                <a16:creationId xmlns:a16="http://schemas.microsoft.com/office/drawing/2014/main" id="{1AA4B7BD-B5E0-4122-8D1D-24D475940B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6336" y="3867894"/>
            <a:ext cx="960000" cy="720000"/>
          </a:xfrm>
          <a:prstGeom prst="rect">
            <a:avLst/>
          </a:prstGeom>
        </p:spPr>
      </p:pic>
    </p:spTree>
    <p:extLst>
      <p:ext uri="{BB962C8B-B14F-4D97-AF65-F5344CB8AC3E}">
        <p14:creationId xmlns:p14="http://schemas.microsoft.com/office/powerpoint/2010/main" val="42412236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六角形 3"/>
          <p:cNvSpPr/>
          <p:nvPr/>
        </p:nvSpPr>
        <p:spPr>
          <a:xfrm>
            <a:off x="709831" y="915566"/>
            <a:ext cx="7724339" cy="2016224"/>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600" dirty="0">
                <a:solidFill>
                  <a:prstClr val="white"/>
                </a:solidFill>
                <a:latin typeface="Britannic Bold" panose="020B0903060703020204" pitchFamily="34" charset="0"/>
              </a:rPr>
              <a:t>「鬼」は、山に住むどう猛な動物がモデルになっている。</a:t>
            </a:r>
            <a:endParaRPr lang="en-US" altLang="ja-JP" sz="3600" dirty="0">
              <a:solidFill>
                <a:prstClr val="white"/>
              </a:solidFill>
              <a:latin typeface="Britannic Bold" panose="020B0903060703020204" pitchFamily="34" charset="0"/>
            </a:endParaRPr>
          </a:p>
          <a:p>
            <a:pPr lvl="0" fontAlgn="auto">
              <a:spcBef>
                <a:spcPts val="0"/>
              </a:spcBef>
              <a:spcAft>
                <a:spcPts val="0"/>
              </a:spcAft>
              <a:defRPr/>
            </a:pPr>
            <a:r>
              <a:rPr lang="en-US" altLang="ja-JP" sz="3600" dirty="0">
                <a:solidFill>
                  <a:srgbClr val="C00000"/>
                </a:solidFill>
                <a:latin typeface="Britannic Bold" panose="020B0903060703020204" pitchFamily="34" charset="0"/>
              </a:rPr>
              <a:t>YES</a:t>
            </a:r>
            <a:r>
              <a:rPr lang="ja-JP" altLang="en-US" sz="3600" dirty="0">
                <a:solidFill>
                  <a:prstClr val="white"/>
                </a:solidFill>
                <a:latin typeface="Britannic Bold" panose="020B0903060703020204" pitchFamily="34" charset="0"/>
              </a:rPr>
              <a:t>か</a:t>
            </a:r>
            <a:r>
              <a:rPr lang="en-US" altLang="ja-JP" sz="3600" dirty="0">
                <a:solidFill>
                  <a:srgbClr val="00B0F0"/>
                </a:solidFill>
                <a:latin typeface="Britannic Bold" panose="020B0903060703020204" pitchFamily="34" charset="0"/>
              </a:rPr>
              <a:t>NO</a:t>
            </a:r>
            <a:r>
              <a:rPr lang="ja-JP" altLang="en-US" sz="3600" dirty="0">
                <a:solidFill>
                  <a:prstClr val="white"/>
                </a:solidFill>
                <a:latin typeface="Britannic Bold" panose="020B0903060703020204" pitchFamily="34" charset="0"/>
              </a:rPr>
              <a:t>か。</a:t>
            </a:r>
            <a:endParaRPr kumimoji="1" lang="ja-JP" altLang="en-US" sz="36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endParaRPr>
          </a:p>
        </p:txBody>
      </p:sp>
      <p:sp>
        <p:nvSpPr>
          <p:cNvPr id="6" name="六角形 5"/>
          <p:cNvSpPr/>
          <p:nvPr/>
        </p:nvSpPr>
        <p:spPr>
          <a:xfrm>
            <a:off x="6012161" y="3198271"/>
            <a:ext cx="2422009" cy="1647417"/>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500" b="0" i="0" u="none" strike="noStrike" kern="1200" cap="none" spc="0" normalizeH="0" baseline="0" noProof="0" dirty="0">
                <a:ln>
                  <a:noFill/>
                </a:ln>
                <a:solidFill>
                  <a:srgbClr val="00B0F0"/>
                </a:solidFill>
                <a:effectLst/>
                <a:uLnTx/>
                <a:uFillTx/>
                <a:latin typeface="Britannic Bold" panose="020B0903060703020204" pitchFamily="34" charset="0"/>
                <a:ea typeface="ＭＳ Ｐゴシック" panose="020B0600070205080204" pitchFamily="50" charset="-128"/>
                <a:cs typeface="+mn-cs"/>
              </a:rPr>
              <a:t>No</a:t>
            </a:r>
            <a:endParaRPr kumimoji="1" lang="ja-JP" altLang="en-US" sz="7500" b="0" i="0" u="none" strike="noStrike" kern="1200" cap="none" spc="0" normalizeH="0" baseline="0" noProof="0" dirty="0">
              <a:ln>
                <a:noFill/>
              </a:ln>
              <a:solidFill>
                <a:srgbClr val="00B0F0"/>
              </a:solidFill>
              <a:effectLst/>
              <a:uLnTx/>
              <a:uFillTx/>
              <a:latin typeface="Calibri"/>
              <a:ea typeface="ＭＳ Ｐゴシック" panose="020B0600070205080204" pitchFamily="50" charset="-128"/>
              <a:cs typeface="+mn-cs"/>
            </a:endParaRPr>
          </a:p>
        </p:txBody>
      </p:sp>
      <p:sp>
        <p:nvSpPr>
          <p:cNvPr id="8" name="六角形 7"/>
          <p:cNvSpPr/>
          <p:nvPr/>
        </p:nvSpPr>
        <p:spPr>
          <a:xfrm>
            <a:off x="704523" y="3198270"/>
            <a:ext cx="2422008" cy="164741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500" b="0" i="0" u="none" strike="noStrike" kern="1200" cap="none" spc="0" normalizeH="0" baseline="0" noProof="0" dirty="0">
                <a:ln>
                  <a:noFill/>
                </a:ln>
                <a:solidFill>
                  <a:srgbClr val="C00000"/>
                </a:solidFill>
                <a:effectLst/>
                <a:uLnTx/>
                <a:uFillTx/>
                <a:latin typeface="Britannic Bold" panose="020B0903060703020204" pitchFamily="34" charset="0"/>
                <a:ea typeface="ＭＳ Ｐゴシック" panose="020B0600070205080204" pitchFamily="50" charset="-128"/>
                <a:cs typeface="+mn-cs"/>
              </a:rPr>
              <a:t>Yes</a:t>
            </a:r>
            <a:endParaRPr kumimoji="1" lang="ja-JP" altLang="en-US" sz="7500" b="0" i="0" u="none" strike="noStrike" kern="1200" cap="none" spc="0" normalizeH="0" baseline="0" noProof="0" dirty="0">
              <a:ln>
                <a:noFill/>
              </a:ln>
              <a:solidFill>
                <a:srgbClr val="C00000"/>
              </a:solidFill>
              <a:effectLst/>
              <a:uLnTx/>
              <a:uFillTx/>
              <a:latin typeface="Calibri"/>
              <a:ea typeface="ＭＳ Ｐゴシック" panose="020B0600070205080204" pitchFamily="50" charset="-128"/>
              <a:cs typeface="+mn-cs"/>
            </a:endParaRPr>
          </a:p>
        </p:txBody>
      </p:sp>
      <p:pic>
        <p:nvPicPr>
          <p:cNvPr id="12" name="図 11" descr="食品, 持つ, テーブル, ホワイト が含まれている画像&#10;&#10;自動的に生成された説明">
            <a:extLst>
              <a:ext uri="{FF2B5EF4-FFF2-40B4-BE49-F238E27FC236}">
                <a16:creationId xmlns:a16="http://schemas.microsoft.com/office/drawing/2014/main" id="{E5E35ED4-AF4C-48A3-8B70-494E1A5DFD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9892" y="3024286"/>
            <a:ext cx="1944216" cy="1944216"/>
          </a:xfrm>
          <a:prstGeom prst="rect">
            <a:avLst/>
          </a:prstGeom>
        </p:spPr>
      </p:pic>
      <p:sp>
        <p:nvSpPr>
          <p:cNvPr id="13" name="六角形 12">
            <a:extLst>
              <a:ext uri="{FF2B5EF4-FFF2-40B4-BE49-F238E27FC236}">
                <a16:creationId xmlns:a16="http://schemas.microsoft.com/office/drawing/2014/main" id="{D51DB032-AA35-4855-9B11-47D4388DD970}"/>
              </a:ext>
            </a:extLst>
          </p:cNvPr>
          <p:cNvSpPr/>
          <p:nvPr/>
        </p:nvSpPr>
        <p:spPr>
          <a:xfrm>
            <a:off x="704523" y="297812"/>
            <a:ext cx="2422008"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400" dirty="0">
                <a:solidFill>
                  <a:srgbClr val="00B050"/>
                </a:solidFill>
                <a:latin typeface="Britannic Bold" panose="020B0903060703020204" pitchFamily="34" charset="0"/>
                <a:ea typeface="ＭＳ Ｐゴシック" panose="020B0600070205080204" pitchFamily="50" charset="-128"/>
              </a:rPr>
              <a:t>節分クイズ</a:t>
            </a:r>
            <a:endParaRPr kumimoji="1" lang="en-US" altLang="ja-JP" sz="2400" b="0" i="0" u="none" strike="noStrike" kern="1200" cap="none" spc="0" normalizeH="0" baseline="0" noProof="0" dirty="0">
              <a:ln>
                <a:noFill/>
              </a:ln>
              <a:solidFill>
                <a:srgbClr val="00B050"/>
              </a:solidFill>
              <a:effectLst/>
              <a:uLnTx/>
              <a:uFillTx/>
              <a:latin typeface="Britannic Bold" panose="020B0903060703020204" pitchFamily="34" charset="0"/>
              <a:ea typeface="ＭＳ Ｐゴシック" panose="020B0600070205080204" pitchFamily="50" charset="-128"/>
              <a:cs typeface="+mn-cs"/>
            </a:endParaRPr>
          </a:p>
        </p:txBody>
      </p:sp>
      <p:sp>
        <p:nvSpPr>
          <p:cNvPr id="14" name="六角形 13">
            <a:extLst>
              <a:ext uri="{FF2B5EF4-FFF2-40B4-BE49-F238E27FC236}">
                <a16:creationId xmlns:a16="http://schemas.microsoft.com/office/drawing/2014/main" id="{28904839-F07E-491E-9D27-CFEF48C72BF1}"/>
              </a:ext>
            </a:extLst>
          </p:cNvPr>
          <p:cNvSpPr/>
          <p:nvPr/>
        </p:nvSpPr>
        <p:spPr>
          <a:xfrm>
            <a:off x="3360996" y="297812"/>
            <a:ext cx="2422008"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cs typeface="+mn-cs"/>
              </a:rPr>
              <a:t>第</a:t>
            </a:r>
            <a:r>
              <a:rPr lang="ja-JP" altLang="en-US" sz="2400" dirty="0">
                <a:solidFill>
                  <a:prstClr val="white"/>
                </a:solidFill>
                <a:latin typeface="Britannic Bold" panose="020B0903060703020204" pitchFamily="34" charset="0"/>
                <a:ea typeface="ＭＳ Ｐゴシック" panose="020B0600070205080204" pitchFamily="50" charset="-128"/>
              </a:rPr>
              <a:t>２</a:t>
            </a:r>
            <a:r>
              <a:rPr kumimoji="1" lang="ja-JP" altLang="en-US" sz="24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cs typeface="+mn-cs"/>
              </a:rPr>
              <a:t>問</a:t>
            </a:r>
            <a:endParaRPr kumimoji="1" lang="en-US" altLang="ja-JP" sz="24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cs typeface="+mn-cs"/>
            </a:endParaRPr>
          </a:p>
        </p:txBody>
      </p:sp>
      <p:sp>
        <p:nvSpPr>
          <p:cNvPr id="15" name="六角形 14">
            <a:extLst>
              <a:ext uri="{FF2B5EF4-FFF2-40B4-BE49-F238E27FC236}">
                <a16:creationId xmlns:a16="http://schemas.microsoft.com/office/drawing/2014/main" id="{16ABA86B-F917-4C6C-875D-7589F397A68A}"/>
              </a:ext>
            </a:extLst>
          </p:cNvPr>
          <p:cNvSpPr/>
          <p:nvPr/>
        </p:nvSpPr>
        <p:spPr>
          <a:xfrm>
            <a:off x="6012162" y="297812"/>
            <a:ext cx="2422008"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dirty="0">
                <a:solidFill>
                  <a:prstClr val="white"/>
                </a:solidFill>
                <a:latin typeface="Britannic Bold" panose="020B0903060703020204" pitchFamily="34" charset="0"/>
                <a:ea typeface="ＭＳ Ｐゴシック" panose="020B0600070205080204" pitchFamily="50" charset="-128"/>
              </a:rPr>
              <a:t>「鬼」の正体</a:t>
            </a:r>
          </a:p>
        </p:txBody>
      </p:sp>
    </p:spTree>
    <p:extLst>
      <p:ext uri="{BB962C8B-B14F-4D97-AF65-F5344CB8AC3E}">
        <p14:creationId xmlns:p14="http://schemas.microsoft.com/office/powerpoint/2010/main" val="1650910759"/>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p:cTn id="12" dur="1000" fill="hold"/>
                                        <p:tgtEl>
                                          <p:spTgt spid="4">
                                            <p:txEl>
                                              <p:pRg st="1" end="1"/>
                                            </p:txEl>
                                          </p:spTgt>
                                        </p:tgtEl>
                                        <p:attrNameLst>
                                          <p:attrName>ppt_w</p:attrName>
                                        </p:attrNameLst>
                                      </p:cBhvr>
                                      <p:tavLst>
                                        <p:tav tm="0">
                                          <p:val>
                                            <p:strVal val="#ppt_w+.3"/>
                                          </p:val>
                                        </p:tav>
                                        <p:tav tm="100000">
                                          <p:val>
                                            <p:strVal val="#ppt_w"/>
                                          </p:val>
                                        </p:tav>
                                      </p:tavLst>
                                    </p:anim>
                                    <p:anim calcmode="lin" valueType="num">
                                      <p:cBhvr>
                                        <p:cTn id="13"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1000"/>
                                        <p:tgtEl>
                                          <p:spTgt spid="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repeatCount="10000" fill="hold" nodeType="clickEffect">
                                  <p:stCondLst>
                                    <p:cond delay="0"/>
                                  </p:stCondLst>
                                  <p:childTnLst>
                                    <p:animClr clrSpc="rgb" dir="cw">
                                      <p:cBhvr>
                                        <p:cTn id="28" dur="500" fill="hold"/>
                                        <p:tgtEl>
                                          <p:spTgt spid="6"/>
                                        </p:tgtEl>
                                        <p:attrNameLst>
                                          <p:attrName>fillcolor</p:attrName>
                                        </p:attrNameLst>
                                      </p:cBhvr>
                                      <p:to>
                                        <a:srgbClr val="F79646"/>
                                      </p:to>
                                    </p:animClr>
                                    <p:set>
                                      <p:cBhvr>
                                        <p:cTn id="29" dur="500" fill="hold"/>
                                        <p:tgtEl>
                                          <p:spTgt spid="6"/>
                                        </p:tgtEl>
                                        <p:attrNameLst>
                                          <p:attrName>fill.type</p:attrName>
                                        </p:attrNameLst>
                                      </p:cBhvr>
                                      <p:to>
                                        <p:strVal val="solid"/>
                                      </p:to>
                                    </p:set>
                                    <p:set>
                                      <p:cBhvr>
                                        <p:cTn id="30" dur="500" fill="hold"/>
                                        <p:tgtEl>
                                          <p:spTgt spid="6"/>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600" dirty="0">
                <a:solidFill>
                  <a:srgbClr val="FF0000"/>
                </a:solidFill>
              </a:rPr>
              <a:t>解説</a:t>
            </a:r>
            <a:endParaRPr lang="en-US" altLang="ja-JP" sz="3600" dirty="0"/>
          </a:p>
          <a:p>
            <a:pPr fontAlgn="auto">
              <a:spcBef>
                <a:spcPts val="0"/>
              </a:spcBef>
              <a:spcAft>
                <a:spcPts val="0"/>
              </a:spcAft>
              <a:defRPr/>
            </a:pPr>
            <a:r>
              <a:rPr lang="ja-JP" altLang="en-US" sz="2800" dirty="0">
                <a:solidFill>
                  <a:schemeClr val="tx1">
                    <a:lumMod val="50000"/>
                  </a:schemeClr>
                </a:solidFill>
              </a:rPr>
              <a:t>「鬼」は、陰陽師の</a:t>
            </a:r>
            <a:r>
              <a:rPr lang="ja-JP" altLang="en-US" sz="2800" dirty="0">
                <a:solidFill>
                  <a:srgbClr val="00B050"/>
                </a:solidFill>
              </a:rPr>
              <a:t>「陰</a:t>
            </a:r>
            <a:r>
              <a:rPr lang="ja-JP" altLang="en-US" sz="2000" dirty="0">
                <a:solidFill>
                  <a:srgbClr val="00B050"/>
                </a:solidFill>
              </a:rPr>
              <a:t>（おん）</a:t>
            </a:r>
            <a:r>
              <a:rPr lang="ja-JP" altLang="en-US" sz="2800" dirty="0">
                <a:solidFill>
                  <a:srgbClr val="00B050"/>
                </a:solidFill>
              </a:rPr>
              <a:t>」</a:t>
            </a:r>
            <a:r>
              <a:rPr lang="ja-JP" altLang="en-US" sz="2800" dirty="0">
                <a:solidFill>
                  <a:schemeClr val="tx1">
                    <a:lumMod val="50000"/>
                  </a:schemeClr>
                </a:solidFill>
              </a:rPr>
              <a:t>や目に見えない</a:t>
            </a:r>
            <a:r>
              <a:rPr lang="ja-JP" altLang="en-US" sz="2800" dirty="0">
                <a:solidFill>
                  <a:srgbClr val="00B050"/>
                </a:solidFill>
              </a:rPr>
              <a:t>「隠</a:t>
            </a:r>
            <a:r>
              <a:rPr lang="ja-JP" altLang="en-US" sz="2000" dirty="0">
                <a:solidFill>
                  <a:srgbClr val="00B050"/>
                </a:solidFill>
              </a:rPr>
              <a:t>（おぬ）</a:t>
            </a:r>
            <a:r>
              <a:rPr lang="ja-JP" altLang="en-US" sz="2800" dirty="0">
                <a:solidFill>
                  <a:srgbClr val="00B050"/>
                </a:solidFill>
              </a:rPr>
              <a:t>」</a:t>
            </a:r>
            <a:r>
              <a:rPr lang="ja-JP" altLang="en-US" sz="2800" dirty="0">
                <a:solidFill>
                  <a:schemeClr val="tx1">
                    <a:lumMod val="50000"/>
                  </a:schemeClr>
                </a:solidFill>
              </a:rPr>
              <a:t>に由来する言葉です。</a:t>
            </a:r>
            <a:endParaRPr lang="en-US" altLang="ja-JP" sz="2800" dirty="0">
              <a:solidFill>
                <a:schemeClr val="tx1">
                  <a:lumMod val="50000"/>
                </a:schemeClr>
              </a:solidFill>
            </a:endParaRPr>
          </a:p>
          <a:p>
            <a:pPr fontAlgn="auto">
              <a:spcBef>
                <a:spcPts val="0"/>
              </a:spcBef>
              <a:spcAft>
                <a:spcPts val="0"/>
              </a:spcAft>
              <a:defRPr/>
            </a:pPr>
            <a:r>
              <a:rPr lang="ja-JP" altLang="en-US" sz="2800" dirty="0">
                <a:solidFill>
                  <a:schemeClr val="accent6">
                    <a:lumMod val="75000"/>
                  </a:schemeClr>
                </a:solidFill>
              </a:rPr>
              <a:t>「目に見えない邪気」、「この世のものと思えないほど怖いもの」</a:t>
            </a:r>
            <a:r>
              <a:rPr lang="ja-JP" altLang="en-US" sz="2800" dirty="0">
                <a:solidFill>
                  <a:schemeClr val="tx1">
                    <a:lumMod val="50000"/>
                  </a:schemeClr>
                </a:solidFill>
              </a:rPr>
              <a:t>を表す言葉です。</a:t>
            </a:r>
            <a:endParaRPr lang="en-US" altLang="ja-JP" sz="2800" dirty="0">
              <a:solidFill>
                <a:schemeClr val="tx1">
                  <a:lumMod val="50000"/>
                </a:schemeClr>
              </a:solidFill>
            </a:endParaRPr>
          </a:p>
          <a:p>
            <a:pPr fontAlgn="auto">
              <a:spcBef>
                <a:spcPts val="0"/>
              </a:spcBef>
              <a:spcAft>
                <a:spcPts val="0"/>
              </a:spcAft>
              <a:defRPr/>
            </a:pPr>
            <a:r>
              <a:rPr lang="ja-JP" altLang="en-US" sz="2800" dirty="0">
                <a:solidFill>
                  <a:schemeClr val="tx1">
                    <a:lumMod val="50000"/>
                  </a:schemeClr>
                </a:solidFill>
              </a:rPr>
              <a:t>当時、人知の及ばない災い</a:t>
            </a:r>
            <a:r>
              <a:rPr lang="ja-JP" altLang="en-US" sz="2000" dirty="0">
                <a:solidFill>
                  <a:schemeClr val="tx1">
                    <a:lumMod val="50000"/>
                  </a:schemeClr>
                </a:solidFill>
              </a:rPr>
              <a:t>（災害・疫病・飢饉）</a:t>
            </a:r>
            <a:r>
              <a:rPr lang="ja-JP" altLang="en-US" sz="2800" dirty="0">
                <a:solidFill>
                  <a:schemeClr val="tx1">
                    <a:lumMod val="50000"/>
                  </a:schemeClr>
                </a:solidFill>
              </a:rPr>
              <a:t>などは</a:t>
            </a:r>
            <a:r>
              <a:rPr lang="ja-JP" altLang="en-US" sz="2800" dirty="0">
                <a:solidFill>
                  <a:srgbClr val="00B0F0"/>
                </a:solidFill>
              </a:rPr>
              <a:t>「鬼」の仕業</a:t>
            </a:r>
            <a:r>
              <a:rPr lang="ja-JP" altLang="en-US" sz="2800" dirty="0">
                <a:solidFill>
                  <a:schemeClr val="tx1">
                    <a:lumMod val="50000"/>
                  </a:schemeClr>
                </a:solidFill>
              </a:rPr>
              <a:t>だと考えられていました。</a:t>
            </a:r>
            <a:endParaRPr lang="en-US" altLang="ja-JP" sz="2800" dirty="0">
              <a:solidFill>
                <a:schemeClr val="tx1">
                  <a:lumMod val="50000"/>
                </a:schemeClr>
              </a:solidFill>
            </a:endParaRPr>
          </a:p>
          <a:p>
            <a:pPr fontAlgn="auto">
              <a:spcBef>
                <a:spcPts val="0"/>
              </a:spcBef>
              <a:spcAft>
                <a:spcPts val="0"/>
              </a:spcAft>
              <a:defRPr/>
            </a:pPr>
            <a:r>
              <a:rPr lang="ja-JP" altLang="en-US" sz="2800" dirty="0">
                <a:solidFill>
                  <a:schemeClr val="tx1">
                    <a:lumMod val="50000"/>
                  </a:schemeClr>
                </a:solidFill>
              </a:rPr>
              <a:t>そして、</a:t>
            </a:r>
            <a:r>
              <a:rPr lang="ja-JP" altLang="en-US" sz="2800" dirty="0">
                <a:solidFill>
                  <a:schemeClr val="accent6">
                    <a:lumMod val="75000"/>
                  </a:schemeClr>
                </a:solidFill>
              </a:rPr>
              <a:t>季節の変わり目には邪気（鬼）が生じやすい</a:t>
            </a:r>
            <a:r>
              <a:rPr lang="ja-JP" altLang="en-US" sz="2800" dirty="0">
                <a:solidFill>
                  <a:schemeClr val="tx1">
                    <a:lumMod val="50000"/>
                  </a:schemeClr>
                </a:solidFill>
              </a:rPr>
              <a:t>と信じられていました。</a:t>
            </a:r>
            <a:endParaRPr lang="en-US" altLang="ja-JP" sz="2800" dirty="0">
              <a:solidFill>
                <a:schemeClr val="tx1">
                  <a:lumMod val="50000"/>
                </a:schemeClr>
              </a:solidFill>
            </a:endParaRPr>
          </a:p>
        </p:txBody>
      </p:sp>
      <p:pic>
        <p:nvPicPr>
          <p:cNvPr id="4" name="図 3" descr="凧, シャツ, 記号 が含まれている画像&#10;&#10;自動的に生成された説明">
            <a:extLst>
              <a:ext uri="{FF2B5EF4-FFF2-40B4-BE49-F238E27FC236}">
                <a16:creationId xmlns:a16="http://schemas.microsoft.com/office/drawing/2014/main" id="{1AA4B7BD-B5E0-4122-8D1D-24D475940B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6336" y="3867894"/>
            <a:ext cx="960000" cy="720000"/>
          </a:xfrm>
          <a:prstGeom prst="rect">
            <a:avLst/>
          </a:prstGeom>
        </p:spPr>
      </p:pic>
    </p:spTree>
    <p:extLst>
      <p:ext uri="{BB962C8B-B14F-4D97-AF65-F5344CB8AC3E}">
        <p14:creationId xmlns:p14="http://schemas.microsoft.com/office/powerpoint/2010/main" val="88094147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F59CF1CE-4217-1C1C-35CF-A952ED5657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3417" y="0"/>
            <a:ext cx="3637166" cy="5143500"/>
          </a:xfrm>
          <a:prstGeom prst="rect">
            <a:avLst/>
          </a:prstGeom>
        </p:spPr>
      </p:pic>
    </p:spTree>
    <p:extLst>
      <p:ext uri="{BB962C8B-B14F-4D97-AF65-F5344CB8AC3E}">
        <p14:creationId xmlns:p14="http://schemas.microsoft.com/office/powerpoint/2010/main" val="566387465"/>
      </p:ext>
    </p:extLst>
  </p:cSld>
  <p:clrMapOvr>
    <a:masterClrMapping/>
  </p:clrMapOvr>
  <p:transition/>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850</Words>
  <Application>Microsoft Office PowerPoint</Application>
  <PresentationFormat>画面に合わせる (16:9)</PresentationFormat>
  <Paragraphs>125</Paragraphs>
  <Slides>21</Slides>
  <Notes>8</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21</vt:i4>
      </vt:variant>
    </vt:vector>
  </HeadingPairs>
  <TitlesOfParts>
    <vt:vector size="28" baseType="lpstr">
      <vt:lpstr>まーと中細丸ゴシック教漢</vt:lpstr>
      <vt:lpstr>Calibri</vt:lpstr>
      <vt:lpstr>まーと中細丸ゴシック</vt:lpstr>
      <vt:lpstr>Britannic Bold</vt:lpstr>
      <vt:lpstr>Dubai Medium</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created xsi:type="dcterms:W3CDTF">2021-07-17T13:22:51Z</dcterms:created>
  <dcterms:modified xsi:type="dcterms:W3CDTF">2024-01-13T16:38:24Z</dcterms:modified>
</cp:coreProperties>
</file>