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Lst>
  <p:notesMasterIdLst>
    <p:notesMasterId r:id="rId32"/>
  </p:notesMasterIdLst>
  <p:sldIdLst>
    <p:sldId id="355" r:id="rId2"/>
    <p:sldId id="362" r:id="rId3"/>
    <p:sldId id="391" r:id="rId4"/>
    <p:sldId id="275" r:id="rId5"/>
    <p:sldId id="360" r:id="rId6"/>
    <p:sldId id="363" r:id="rId7"/>
    <p:sldId id="369" r:id="rId8"/>
    <p:sldId id="379" r:id="rId9"/>
    <p:sldId id="372" r:id="rId10"/>
    <p:sldId id="378" r:id="rId11"/>
    <p:sldId id="392" r:id="rId12"/>
    <p:sldId id="393" r:id="rId13"/>
    <p:sldId id="365" r:id="rId14"/>
    <p:sldId id="373" r:id="rId15"/>
    <p:sldId id="395" r:id="rId16"/>
    <p:sldId id="383" r:id="rId17"/>
    <p:sldId id="394" r:id="rId18"/>
    <p:sldId id="382" r:id="rId19"/>
    <p:sldId id="364" r:id="rId20"/>
    <p:sldId id="375" r:id="rId21"/>
    <p:sldId id="396" r:id="rId22"/>
    <p:sldId id="399" r:id="rId23"/>
    <p:sldId id="397" r:id="rId24"/>
    <p:sldId id="380" r:id="rId25"/>
    <p:sldId id="398" r:id="rId26"/>
    <p:sldId id="387" r:id="rId27"/>
    <p:sldId id="400" r:id="rId28"/>
    <p:sldId id="381" r:id="rId29"/>
    <p:sldId id="361" r:id="rId30"/>
    <p:sldId id="269" r:id="rId31"/>
  </p:sldIdLst>
  <p:sldSz cx="9144000" cy="5143500" type="screen16x9"/>
  <p:notesSz cx="6858000" cy="9144000"/>
  <p:embeddedFontLst>
    <p:embeddedFont>
      <p:font typeface="Britannic Bold" panose="020B0903060703020204" pitchFamily="34" charset="0"/>
      <p:regular r:id="rId33"/>
    </p:embeddedFont>
    <p:embeddedFont>
      <p:font typeface="Dubai Medium" panose="020B0603030403030204" pitchFamily="34" charset="-78"/>
      <p:regular r:id="rId34"/>
    </p:embeddedFont>
    <p:embeddedFont>
      <p:font typeface="まーと中細丸ゴシック" panose="02000000000000000000" pitchFamily="2" charset="-128"/>
      <p:regular r:id="rId35"/>
    </p:embeddedFont>
    <p:embeddedFont>
      <p:font typeface="まーと中細丸ゴシック教漢" panose="02000000000000000000" pitchFamily="2" charset="-128"/>
      <p:regular r:id="rId36"/>
    </p:embeddedFont>
  </p:embeddedFontLst>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68" autoAdjust="0"/>
    <p:restoredTop sz="94630" autoAdjust="0"/>
  </p:normalViewPr>
  <p:slideViewPr>
    <p:cSldViewPr>
      <p:cViewPr varScale="1">
        <p:scale>
          <a:sx n="106" d="100"/>
          <a:sy n="106" d="100"/>
        </p:scale>
        <p:origin x="677" y="9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4F5E4760-8367-4D7B-94DA-C7375F7F910D}" type="datetimeFigureOut">
              <a:rPr lang="ja-JP" altLang="en-US"/>
              <a:pPr>
                <a:defRPr/>
              </a:pPr>
              <a:t>2024/3/22</a:t>
            </a:fld>
            <a:endParaRPr lang="ja-JP" altLang="en-US"/>
          </a:p>
        </p:txBody>
      </p:sp>
      <p:sp>
        <p:nvSpPr>
          <p:cNvPr id="4" name="スライド イメージ プレースホル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22FE892A-7D61-4A81-946D-C3C29C53FA7B}"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6</a:t>
            </a:fld>
            <a:endParaRPr lang="ja-JP" altLang="en-US"/>
          </a:p>
        </p:txBody>
      </p:sp>
    </p:spTree>
    <p:extLst>
      <p:ext uri="{BB962C8B-B14F-4D97-AF65-F5344CB8AC3E}">
        <p14:creationId xmlns:p14="http://schemas.microsoft.com/office/powerpoint/2010/main" val="4115923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27</a:t>
            </a:fld>
            <a:endParaRPr lang="ja-JP" altLang="en-US"/>
          </a:p>
        </p:txBody>
      </p:sp>
    </p:spTree>
    <p:extLst>
      <p:ext uri="{BB962C8B-B14F-4D97-AF65-F5344CB8AC3E}">
        <p14:creationId xmlns:p14="http://schemas.microsoft.com/office/powerpoint/2010/main" val="1081107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30</a:t>
            </a:fld>
            <a:endParaRPr lang="ja-JP" altLang="en-US"/>
          </a:p>
        </p:txBody>
      </p:sp>
    </p:spTree>
    <p:extLst>
      <p:ext uri="{BB962C8B-B14F-4D97-AF65-F5344CB8AC3E}">
        <p14:creationId xmlns:p14="http://schemas.microsoft.com/office/powerpoint/2010/main" val="1861846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8</a:t>
            </a:fld>
            <a:endParaRPr lang="ja-JP" altLang="en-US"/>
          </a:p>
        </p:txBody>
      </p:sp>
    </p:spTree>
    <p:extLst>
      <p:ext uri="{BB962C8B-B14F-4D97-AF65-F5344CB8AC3E}">
        <p14:creationId xmlns:p14="http://schemas.microsoft.com/office/powerpoint/2010/main" val="2835883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13</a:t>
            </a:fld>
            <a:endParaRPr lang="ja-JP" altLang="en-US"/>
          </a:p>
        </p:txBody>
      </p:sp>
    </p:spTree>
    <p:extLst>
      <p:ext uri="{BB962C8B-B14F-4D97-AF65-F5344CB8AC3E}">
        <p14:creationId xmlns:p14="http://schemas.microsoft.com/office/powerpoint/2010/main" val="1937138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15</a:t>
            </a:fld>
            <a:endParaRPr lang="ja-JP" altLang="en-US"/>
          </a:p>
        </p:txBody>
      </p:sp>
    </p:spTree>
    <p:extLst>
      <p:ext uri="{BB962C8B-B14F-4D97-AF65-F5344CB8AC3E}">
        <p14:creationId xmlns:p14="http://schemas.microsoft.com/office/powerpoint/2010/main" val="3760059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17</a:t>
            </a:fld>
            <a:endParaRPr lang="ja-JP" altLang="en-US"/>
          </a:p>
        </p:txBody>
      </p:sp>
    </p:spTree>
    <p:extLst>
      <p:ext uri="{BB962C8B-B14F-4D97-AF65-F5344CB8AC3E}">
        <p14:creationId xmlns:p14="http://schemas.microsoft.com/office/powerpoint/2010/main" val="2097079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19</a:t>
            </a:fld>
            <a:endParaRPr lang="ja-JP" altLang="en-US"/>
          </a:p>
        </p:txBody>
      </p:sp>
    </p:spTree>
    <p:extLst>
      <p:ext uri="{BB962C8B-B14F-4D97-AF65-F5344CB8AC3E}">
        <p14:creationId xmlns:p14="http://schemas.microsoft.com/office/powerpoint/2010/main" val="2157677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21</a:t>
            </a:fld>
            <a:endParaRPr lang="ja-JP" altLang="en-US"/>
          </a:p>
        </p:txBody>
      </p:sp>
    </p:spTree>
    <p:extLst>
      <p:ext uri="{BB962C8B-B14F-4D97-AF65-F5344CB8AC3E}">
        <p14:creationId xmlns:p14="http://schemas.microsoft.com/office/powerpoint/2010/main" val="4214104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23</a:t>
            </a:fld>
            <a:endParaRPr lang="ja-JP" altLang="en-US"/>
          </a:p>
        </p:txBody>
      </p:sp>
    </p:spTree>
    <p:extLst>
      <p:ext uri="{BB962C8B-B14F-4D97-AF65-F5344CB8AC3E}">
        <p14:creationId xmlns:p14="http://schemas.microsoft.com/office/powerpoint/2010/main" val="103255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25</a:t>
            </a:fld>
            <a:endParaRPr lang="ja-JP" altLang="en-US"/>
          </a:p>
        </p:txBody>
      </p:sp>
    </p:spTree>
    <p:extLst>
      <p:ext uri="{BB962C8B-B14F-4D97-AF65-F5344CB8AC3E}">
        <p14:creationId xmlns:p14="http://schemas.microsoft.com/office/powerpoint/2010/main" val="2395467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pPr>
              <a:defRPr/>
            </a:pPr>
            <a:fld id="{6B6F3943-EB35-426B-A66C-E1E427D8295A}" type="datetimeFigureOut">
              <a:rPr lang="ja-JP" altLang="en-US"/>
              <a:pPr>
                <a:defRPr/>
              </a:pPr>
              <a:t>2024/3/22</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34902A32-1B20-4EF8-AB1A-000AA50417A6}" type="slidenum">
              <a:rPr lang="ja-JP" altLang="en-US"/>
              <a:pPr>
                <a:defRPr/>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42BE3CBF-CCF7-4C5D-A1B1-4A5AA5C59C04}" type="datetimeFigureOut">
              <a:rPr lang="ja-JP" altLang="en-US"/>
              <a:pPr>
                <a:defRPr/>
              </a:pPr>
              <a:t>2024/3/22</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A5699301-40E4-48D8-881E-E85714282B4B}" type="slidenum">
              <a:rPr lang="ja-JP" altLang="en-US"/>
              <a:pPr>
                <a:defRPr/>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05979"/>
            <a:ext cx="2057400" cy="4388644"/>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05979"/>
            <a:ext cx="6019800" cy="4388644"/>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4F6B924F-33FE-4C6E-82AA-D1798408780C}" type="datetimeFigureOut">
              <a:rPr lang="ja-JP" altLang="en-US"/>
              <a:pPr>
                <a:defRPr/>
              </a:pPr>
              <a:t>2024/3/22</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0F711387-97BE-4F36-97EF-C38FDCD95737}" type="slidenum">
              <a:rPr lang="ja-JP" altLang="en-US"/>
              <a:pPr>
                <a:defRPr/>
              </a:pPr>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C10142C1-CD72-44FC-8CDD-FC316414C5E1}" type="datetimeFigureOut">
              <a:rPr lang="ja-JP" altLang="en-US"/>
              <a:pPr>
                <a:defRPr/>
              </a:pPr>
              <a:t>2024/3/22</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BD621952-A474-4DBD-9D66-0FFA8627358E}" type="slidenum">
              <a:rPr lang="ja-JP" altLang="en-US"/>
              <a:pPr>
                <a:defRPr/>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3305176"/>
            <a:ext cx="7772400" cy="1021556"/>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34E8D0E3-EDB9-4310-A63A-120FF584F172}" type="datetimeFigureOut">
              <a:rPr lang="ja-JP" altLang="en-US"/>
              <a:pPr>
                <a:defRPr/>
              </a:pPr>
              <a:t>2024/3/22</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92BDD8EE-9F57-4FBA-AB49-3DFC86FEC051}" type="slidenum">
              <a:rPr lang="ja-JP" altLang="en-US"/>
              <a:pPr>
                <a:defRPr/>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p:cNvSpPr>
            <a:spLocks noGrp="1"/>
          </p:cNvSpPr>
          <p:nvPr>
            <p:ph type="dt" sz="half" idx="10"/>
          </p:nvPr>
        </p:nvSpPr>
        <p:spPr/>
        <p:txBody>
          <a:bodyPr/>
          <a:lstStyle>
            <a:lvl1pPr>
              <a:defRPr/>
            </a:lvl1pPr>
          </a:lstStyle>
          <a:p>
            <a:pPr>
              <a:defRPr/>
            </a:pPr>
            <a:fld id="{2195B5F2-905D-4885-8953-3499A23AB0D0}" type="datetimeFigureOut">
              <a:rPr lang="ja-JP" altLang="en-US"/>
              <a:pPr>
                <a:defRPr/>
              </a:pPr>
              <a:t>2024/3/22</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A0349D6C-21EB-4A01-8D2C-3D5BD3FCA58A}" type="slidenum">
              <a:rPr lang="ja-JP" altLang="en-US"/>
              <a:pPr>
                <a:defRPr/>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3"/>
          <p:cNvSpPr>
            <a:spLocks noGrp="1"/>
          </p:cNvSpPr>
          <p:nvPr>
            <p:ph type="dt" sz="half" idx="10"/>
          </p:nvPr>
        </p:nvSpPr>
        <p:spPr/>
        <p:txBody>
          <a:bodyPr/>
          <a:lstStyle>
            <a:lvl1pPr>
              <a:defRPr/>
            </a:lvl1pPr>
          </a:lstStyle>
          <a:p>
            <a:pPr>
              <a:defRPr/>
            </a:pPr>
            <a:fld id="{AB7F02DC-091E-441C-B30E-AD4A6B55FEE4}" type="datetimeFigureOut">
              <a:rPr lang="ja-JP" altLang="en-US"/>
              <a:pPr>
                <a:defRPr/>
              </a:pPr>
              <a:t>2024/3/22</a:t>
            </a:fld>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p:txBody>
          <a:bodyPr/>
          <a:lstStyle>
            <a:lvl1pPr>
              <a:defRPr/>
            </a:lvl1pPr>
          </a:lstStyle>
          <a:p>
            <a:pPr>
              <a:defRPr/>
            </a:pPr>
            <a:fld id="{936A6A0A-A030-4F33-AC75-9B2EE2FB9D53}" type="slidenum">
              <a:rPr lang="ja-JP" altLang="en-US"/>
              <a:pPr>
                <a:defRPr/>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3"/>
          <p:cNvSpPr>
            <a:spLocks noGrp="1"/>
          </p:cNvSpPr>
          <p:nvPr>
            <p:ph type="dt" sz="half" idx="10"/>
          </p:nvPr>
        </p:nvSpPr>
        <p:spPr/>
        <p:txBody>
          <a:bodyPr/>
          <a:lstStyle>
            <a:lvl1pPr>
              <a:defRPr/>
            </a:lvl1pPr>
          </a:lstStyle>
          <a:p>
            <a:pPr>
              <a:defRPr/>
            </a:pPr>
            <a:fld id="{290175AA-C4F8-4490-9095-1A1D5F9929D2}" type="datetimeFigureOut">
              <a:rPr lang="ja-JP" altLang="en-US"/>
              <a:pPr>
                <a:defRPr/>
              </a:pPr>
              <a:t>2024/3/22</a:t>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pPr>
              <a:defRPr/>
            </a:pPr>
            <a:fld id="{2AB760A6-5DDB-4A2F-8C54-D5C70239D05D}" type="slidenum">
              <a:rPr lang="ja-JP" altLang="en-US"/>
              <a:pPr>
                <a:defRPr/>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8A9E5CC3-C806-4288-A049-A249057AA84E}" type="datetimeFigureOut">
              <a:rPr lang="ja-JP" altLang="en-US"/>
              <a:pPr>
                <a:defRPr/>
              </a:pPr>
              <a:t>2024/3/22</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p:cNvSpPr>
            <a:spLocks noGrp="1"/>
          </p:cNvSpPr>
          <p:nvPr>
            <p:ph type="sldNum" sz="quarter" idx="12"/>
          </p:nvPr>
        </p:nvSpPr>
        <p:spPr/>
        <p:txBody>
          <a:bodyPr/>
          <a:lstStyle>
            <a:lvl1pPr>
              <a:defRPr/>
            </a:lvl1pPr>
          </a:lstStyle>
          <a:p>
            <a:pPr>
              <a:defRPr/>
            </a:pPr>
            <a:fld id="{0DFE3543-7467-4DFE-80DA-6D5FB198D6FC}" type="slidenum">
              <a:rPr lang="ja-JP" altLang="en-US"/>
              <a:pPr>
                <a:defRPr/>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04787"/>
            <a:ext cx="3008313" cy="871538"/>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533A6BF8-9655-4D0F-8CFD-D0BD2CCF692E}" type="datetimeFigureOut">
              <a:rPr lang="ja-JP" altLang="en-US"/>
              <a:pPr>
                <a:defRPr/>
              </a:pPr>
              <a:t>2024/3/22</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C41EA22C-87E4-4C50-AF12-AC3EC33B1BF1}" type="slidenum">
              <a:rPr lang="ja-JP" altLang="en-US"/>
              <a:pPr>
                <a:defRPr/>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3600450"/>
            <a:ext cx="5486400" cy="425054"/>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DCC533C9-C897-4D53-9F44-327905E28931}" type="datetimeFigureOut">
              <a:rPr lang="ja-JP" altLang="en-US"/>
              <a:pPr>
                <a:defRPr/>
              </a:pPr>
              <a:t>2024/3/22</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880F9B3F-60C3-4AA1-ADCF-C544709D0081}" type="slidenum">
              <a:rPr lang="ja-JP" altLang="en-US"/>
              <a:pPr>
                <a:defRPr/>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06375"/>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テキスト プレースホルダ 2"/>
          <p:cNvSpPr>
            <a:spLocks noGrp="1"/>
          </p:cNvSpPr>
          <p:nvPr>
            <p:ph type="body" idx="1"/>
          </p:nvPr>
        </p:nvSpPr>
        <p:spPr bwMode="auto">
          <a:xfrm>
            <a:off x="457200" y="1200150"/>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B34D269A-8A40-42BD-8083-8EEDC2436742}" type="datetimeFigureOut">
              <a:rPr lang="ja-JP" altLang="en-US"/>
              <a:pPr>
                <a:defRPr/>
              </a:pPr>
              <a:t>2024/3/22</a:t>
            </a:fld>
            <a:endParaRPr lang="ja-JP" altLang="en-US"/>
          </a:p>
        </p:txBody>
      </p:sp>
      <p:sp>
        <p:nvSpPr>
          <p:cNvPr id="5" name="フッター プレースホルダ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421A4CD7-8CDC-4F7D-961B-856D4FFBBF66}" type="slidenum">
              <a:rPr lang="ja-JP" altLang="en-US"/>
              <a:pPr>
                <a:defRPr/>
              </a:pPr>
              <a:t>‹#›</a:t>
            </a:fld>
            <a:endParaRPr lang="ja-JP" altLang="en-US"/>
          </a:p>
        </p:txBody>
      </p:sp>
    </p:spTree>
  </p:cSld>
  <p:clrMap bg1="dk1" tx1="lt1" bg2="dk2" tx2="lt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allhawaii.jp/hawaiitv/#lg=1&amp;slide=10" TargetMode="External"/><Relationship Id="rId2" Type="http://schemas.openxmlformats.org/officeDocument/2006/relationships/hyperlink" Target="https://www.gohawaii.jp/" TargetMode="Externa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audio" Target="../media/audio3.wav"/></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audio" Target="../media/audio3.wav"/></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audio" Target="../media/audio3.wav"/></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audio" Target="../media/audio3.wav"/></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audio" Target="../media/audio3.wav"/></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12481;&#12515;&#12452;&#12486;&#12451;&#12540;&#12520;&#12540;&#39080;&#26223;&#9313;.MTS"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audio" Target="../media/audio3.wav"/></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audio" Target="../media/audio3.wav"/></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audio" Target="../media/audio3.wav"/></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audio" Target="../media/audio3.wav"/></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3" name="図 2" descr="食品, 持つ, テーブル, ホワイト が含まれている画像&#10;&#10;自動的に生成された説明">
            <a:extLst>
              <a:ext uri="{FF2B5EF4-FFF2-40B4-BE49-F238E27FC236}">
                <a16:creationId xmlns:a16="http://schemas.microsoft.com/office/drawing/2014/main" id="{59C601DE-03AC-4E13-A346-DD66B51D70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2000" y="591750"/>
            <a:ext cx="3960000" cy="3960000"/>
          </a:xfrm>
          <a:prstGeom prst="rect">
            <a:avLst/>
          </a:prstGeom>
        </p:spPr>
      </p:pic>
    </p:spTree>
    <p:extLst>
      <p:ext uri="{BB962C8B-B14F-4D97-AF65-F5344CB8AC3E}">
        <p14:creationId xmlns:p14="http://schemas.microsoft.com/office/powerpoint/2010/main" val="127995593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srgbClr val="FF0000"/>
                </a:solidFill>
              </a:rPr>
              <a:t>解説　</a:t>
            </a:r>
            <a:r>
              <a:rPr lang="ja-JP" altLang="en-US" sz="2000" dirty="0">
                <a:solidFill>
                  <a:srgbClr val="FF0000"/>
                </a:solidFill>
              </a:rPr>
              <a:t>ハワイ州観光局　</a:t>
            </a:r>
            <a:r>
              <a:rPr lang="en-US" altLang="ja-JP" sz="2000" dirty="0">
                <a:solidFill>
                  <a:srgbClr val="FFFF00"/>
                </a:solidFill>
                <a:hlinkClick r:id="rId2">
                  <a:extLst>
                    <a:ext uri="{A12FA001-AC4F-418D-AE19-62706E023703}">
                      <ahyp:hlinkClr xmlns:ahyp="http://schemas.microsoft.com/office/drawing/2018/hyperlinkcolor" val="tx"/>
                    </a:ext>
                  </a:extLst>
                </a:hlinkClick>
              </a:rPr>
              <a:t>&lt;https://www.gohawaii.jp/&gt;</a:t>
            </a:r>
            <a:endParaRPr lang="en-US" altLang="ja-JP" sz="3600" dirty="0">
              <a:solidFill>
                <a:srgbClr val="FFFF00"/>
              </a:solidFill>
            </a:endParaRPr>
          </a:p>
          <a:p>
            <a:pPr fontAlgn="auto">
              <a:spcBef>
                <a:spcPts val="0"/>
              </a:spcBef>
              <a:spcAft>
                <a:spcPts val="0"/>
              </a:spcAft>
              <a:defRPr/>
            </a:pPr>
            <a:endParaRPr lang="en-US" altLang="ja-JP" sz="1400" dirty="0">
              <a:solidFill>
                <a:schemeClr val="tx1">
                  <a:lumMod val="50000"/>
                </a:schemeClr>
              </a:solidFill>
            </a:endParaRPr>
          </a:p>
          <a:p>
            <a:pPr fontAlgn="auto">
              <a:spcBef>
                <a:spcPts val="0"/>
              </a:spcBef>
              <a:spcAft>
                <a:spcPts val="0"/>
              </a:spcAft>
              <a:defRPr/>
            </a:pPr>
            <a:r>
              <a:rPr lang="ja-JP" altLang="en-US" sz="2800" dirty="0">
                <a:solidFill>
                  <a:schemeClr val="tx1">
                    <a:lumMod val="50000"/>
                  </a:schemeClr>
                </a:solidFill>
              </a:rPr>
              <a:t>ハワイ州は、太平洋に位置する州で、州都はオアフ島のホノルル市。アメリカ</a:t>
            </a:r>
            <a:r>
              <a:rPr lang="en-US" altLang="ja-JP" sz="2800" dirty="0">
                <a:solidFill>
                  <a:schemeClr val="tx1">
                    <a:lumMod val="50000"/>
                  </a:schemeClr>
                </a:solidFill>
              </a:rPr>
              <a:t>50</a:t>
            </a:r>
            <a:r>
              <a:rPr lang="ja-JP" altLang="en-US" sz="2800" dirty="0">
                <a:solidFill>
                  <a:schemeClr val="tx1">
                    <a:lumMod val="50000"/>
                  </a:schemeClr>
                </a:solidFill>
              </a:rPr>
              <a:t>州の中で最後に加盟した州である。</a:t>
            </a:r>
            <a:endParaRPr lang="en-US" altLang="ja-JP" sz="2800" dirty="0">
              <a:solidFill>
                <a:schemeClr val="tx1">
                  <a:lumMod val="50000"/>
                </a:schemeClr>
              </a:solidFill>
            </a:endParaRPr>
          </a:p>
          <a:p>
            <a:pPr fontAlgn="auto">
              <a:spcBef>
                <a:spcPts val="0"/>
              </a:spcBef>
              <a:spcAft>
                <a:spcPts val="0"/>
              </a:spcAft>
              <a:defRPr/>
            </a:pPr>
            <a:r>
              <a:rPr lang="ja-JP" altLang="en-US" sz="2800" dirty="0">
                <a:solidFill>
                  <a:schemeClr val="tx1">
                    <a:lumMod val="50000"/>
                  </a:schemeClr>
                </a:solidFill>
              </a:rPr>
              <a:t>ハワイ島、マウイ島、オアフ島、カウアイ島、モロカイ島、ラナイ島、ニイハウ島、カホオラウェ島の</a:t>
            </a:r>
            <a:r>
              <a:rPr lang="en-US" altLang="ja-JP" sz="2800" dirty="0">
                <a:solidFill>
                  <a:schemeClr val="tx1">
                    <a:lumMod val="50000"/>
                  </a:schemeClr>
                </a:solidFill>
              </a:rPr>
              <a:t>8</a:t>
            </a:r>
            <a:r>
              <a:rPr lang="ja-JP" altLang="en-US" sz="2800" dirty="0">
                <a:solidFill>
                  <a:schemeClr val="tx1">
                    <a:lumMod val="50000"/>
                  </a:schemeClr>
                </a:solidFill>
              </a:rPr>
              <a:t>つの島と他の小島からなる。</a:t>
            </a:r>
            <a:endParaRPr lang="en-US" altLang="ja-JP" sz="2800" dirty="0">
              <a:solidFill>
                <a:schemeClr val="tx1">
                  <a:lumMod val="50000"/>
                </a:schemeClr>
              </a:solidFill>
            </a:endParaRPr>
          </a:p>
          <a:p>
            <a:pPr fontAlgn="auto">
              <a:spcBef>
                <a:spcPts val="0"/>
              </a:spcBef>
              <a:spcAft>
                <a:spcPts val="0"/>
              </a:spcAft>
              <a:defRPr/>
            </a:pPr>
            <a:r>
              <a:rPr lang="en-US" altLang="ja-JP" sz="2000" dirty="0">
                <a:solidFill>
                  <a:srgbClr val="0000FF"/>
                </a:solidFill>
                <a:hlinkClick r:id="rId3">
                  <a:extLst>
                    <a:ext uri="{A12FA001-AC4F-418D-AE19-62706E023703}">
                      <ahyp:hlinkClr xmlns:ahyp="http://schemas.microsoft.com/office/drawing/2018/hyperlinkcolor" val="tx"/>
                    </a:ext>
                  </a:extLst>
                </a:hlinkClick>
              </a:rPr>
              <a:t>&lt;</a:t>
            </a:r>
            <a:r>
              <a:rPr lang="ja-JP" altLang="en-US" sz="2000" dirty="0">
                <a:solidFill>
                  <a:srgbClr val="0000FF"/>
                </a:solidFill>
                <a:hlinkClick r:id="rId3">
                  <a:extLst>
                    <a:ext uri="{A12FA001-AC4F-418D-AE19-62706E023703}">
                      <ahyp:hlinkClr xmlns:ahyp="http://schemas.microsoft.com/office/drawing/2018/hyperlinkcolor" val="tx"/>
                    </a:ext>
                  </a:extLst>
                </a:hlinkClick>
              </a:rPr>
              <a:t>州知事メッセージ</a:t>
            </a:r>
            <a:r>
              <a:rPr lang="en-US" altLang="ja-JP" sz="2000" dirty="0">
                <a:solidFill>
                  <a:srgbClr val="0000FF"/>
                </a:solidFill>
                <a:hlinkClick r:id="rId3">
                  <a:extLst>
                    <a:ext uri="{A12FA001-AC4F-418D-AE19-62706E023703}">
                      <ahyp:hlinkClr xmlns:ahyp="http://schemas.microsoft.com/office/drawing/2018/hyperlinkcolor" val="tx"/>
                    </a:ext>
                  </a:extLst>
                </a:hlinkClick>
              </a:rPr>
              <a:t>&gt;</a:t>
            </a:r>
            <a:endParaRPr lang="en-US" altLang="ja-JP" sz="2000" dirty="0">
              <a:solidFill>
                <a:srgbClr val="0000FF"/>
              </a:solidFill>
            </a:endParaRPr>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6336" y="3867894"/>
            <a:ext cx="960000" cy="720000"/>
          </a:xfrm>
          <a:prstGeom prst="rect">
            <a:avLst/>
          </a:prstGeom>
        </p:spPr>
      </p:pic>
    </p:spTree>
    <p:extLst>
      <p:ext uri="{BB962C8B-B14F-4D97-AF65-F5344CB8AC3E}">
        <p14:creationId xmlns:p14="http://schemas.microsoft.com/office/powerpoint/2010/main" val="353707028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4BB5ED9-1711-2815-F13E-4E8FE1102B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546"/>
            <a:ext cx="9144000" cy="6402182"/>
          </a:xfrm>
          <a:prstGeom prst="rect">
            <a:avLst/>
          </a:prstGeom>
        </p:spPr>
      </p:pic>
      <p:sp>
        <p:nvSpPr>
          <p:cNvPr id="2" name="テキスト ボックス 1">
            <a:extLst>
              <a:ext uri="{FF2B5EF4-FFF2-40B4-BE49-F238E27FC236}">
                <a16:creationId xmlns:a16="http://schemas.microsoft.com/office/drawing/2014/main" id="{88E562B8-19B4-1C4F-3D27-5BA4BE1B65F9}"/>
              </a:ext>
            </a:extLst>
          </p:cNvPr>
          <p:cNvSpPr txBox="1"/>
          <p:nvPr/>
        </p:nvSpPr>
        <p:spPr>
          <a:xfrm>
            <a:off x="3203848" y="4371950"/>
            <a:ext cx="5532284" cy="707886"/>
          </a:xfrm>
          <a:prstGeom prst="rect">
            <a:avLst/>
          </a:prstGeom>
          <a:noFill/>
        </p:spPr>
        <p:txBody>
          <a:bodyPr wrap="none" rtlCol="0">
            <a:spAutoFit/>
          </a:bodyPr>
          <a:lstStyle/>
          <a:p>
            <a:r>
              <a:rPr kumimoji="1" lang="ja-JP" altLang="en-US" sz="4000" dirty="0">
                <a:solidFill>
                  <a:srgbClr val="002060"/>
                </a:solidFill>
                <a:effectLst>
                  <a:outerShdw blurRad="38100" dist="38100" dir="2700000" algn="tl">
                    <a:srgbClr val="000000">
                      <a:alpha val="43137"/>
                    </a:srgbClr>
                  </a:outerShdw>
                </a:effectLst>
              </a:rPr>
              <a:t>オアフ島・カイルアビーチ</a:t>
            </a:r>
          </a:p>
        </p:txBody>
      </p:sp>
    </p:spTree>
    <p:extLst>
      <p:ext uri="{BB962C8B-B14F-4D97-AF65-F5344CB8AC3E}">
        <p14:creationId xmlns:p14="http://schemas.microsoft.com/office/powerpoint/2010/main" val="59648682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73C45DF-CF96-2306-09B0-B0B55532A3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28" y="-308570"/>
            <a:ext cx="9433048" cy="6286242"/>
          </a:xfrm>
          <a:prstGeom prst="rect">
            <a:avLst/>
          </a:prstGeom>
        </p:spPr>
      </p:pic>
      <p:sp>
        <p:nvSpPr>
          <p:cNvPr id="2" name="テキスト ボックス 1">
            <a:extLst>
              <a:ext uri="{FF2B5EF4-FFF2-40B4-BE49-F238E27FC236}">
                <a16:creationId xmlns:a16="http://schemas.microsoft.com/office/drawing/2014/main" id="{F1D7F7A3-345B-ECB4-DF82-4CCC05449CFC}"/>
              </a:ext>
            </a:extLst>
          </p:cNvPr>
          <p:cNvSpPr txBox="1"/>
          <p:nvPr/>
        </p:nvSpPr>
        <p:spPr>
          <a:xfrm>
            <a:off x="2195736" y="4299942"/>
            <a:ext cx="6713697" cy="646331"/>
          </a:xfrm>
          <a:prstGeom prst="rect">
            <a:avLst/>
          </a:prstGeom>
          <a:noFill/>
        </p:spPr>
        <p:txBody>
          <a:bodyPr wrap="none" rtlCol="0">
            <a:spAutoFit/>
          </a:bodyPr>
          <a:lstStyle/>
          <a:p>
            <a:r>
              <a:rPr lang="ja-JP" altLang="en-US" sz="3600" dirty="0">
                <a:solidFill>
                  <a:srgbClr val="002060"/>
                </a:solidFill>
                <a:effectLst>
                  <a:outerShdw blurRad="38100" dist="38100" dir="2700000" algn="tl">
                    <a:srgbClr val="000000">
                      <a:alpha val="43137"/>
                    </a:srgbClr>
                  </a:outerShdw>
                </a:effectLst>
              </a:rPr>
              <a:t>ハワイ名物・</a:t>
            </a:r>
            <a:r>
              <a:rPr kumimoji="1" lang="ja-JP" altLang="en-US" sz="3600" dirty="0">
                <a:solidFill>
                  <a:srgbClr val="002060"/>
                </a:solidFill>
                <a:effectLst>
                  <a:outerShdw blurRad="38100" dist="38100" dir="2700000" algn="tl">
                    <a:srgbClr val="000000">
                      <a:alpha val="43137"/>
                    </a:srgbClr>
                  </a:outerShdw>
                </a:effectLst>
              </a:rPr>
              <a:t>ガーリック・シュリンプ</a:t>
            </a:r>
          </a:p>
        </p:txBody>
      </p:sp>
    </p:spTree>
    <p:extLst>
      <p:ext uri="{BB962C8B-B14F-4D97-AF65-F5344CB8AC3E}">
        <p14:creationId xmlns:p14="http://schemas.microsoft.com/office/powerpoint/2010/main" val="124089640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2400" dirty="0">
                <a:solidFill>
                  <a:prstClr val="white"/>
                </a:solidFill>
                <a:latin typeface="Britannic Bold" panose="020B0903060703020204" pitchFamily="34" charset="0"/>
              </a:rPr>
              <a:t>アメリカ国旗である星条旗の星の数５０は現在の州の数を表す。</a:t>
            </a:r>
            <a:endParaRPr lang="en-US" altLang="ja-JP" sz="2400" dirty="0">
              <a:solidFill>
                <a:prstClr val="white"/>
              </a:solidFill>
              <a:latin typeface="Britannic Bold" panose="020B0903060703020204" pitchFamily="34" charset="0"/>
            </a:endParaRPr>
          </a:p>
          <a:p>
            <a:pPr lvl="0" fontAlgn="auto">
              <a:spcBef>
                <a:spcPts val="0"/>
              </a:spcBef>
              <a:spcAft>
                <a:spcPts val="0"/>
              </a:spcAft>
              <a:defRPr/>
            </a:pPr>
            <a:r>
              <a:rPr lang="ja-JP" altLang="en-US" sz="2400" dirty="0">
                <a:solidFill>
                  <a:prstClr val="white"/>
                </a:solidFill>
                <a:latin typeface="Britannic Bold" panose="020B0903060703020204" pitchFamily="34" charset="0"/>
              </a:rPr>
              <a:t>赤白１３本のストライプは独立時の州の数を表す。</a:t>
            </a:r>
            <a:endParaRPr lang="en-US" altLang="ja-JP" sz="2400" dirty="0">
              <a:solidFill>
                <a:prstClr val="white"/>
              </a:solidFill>
              <a:latin typeface="Britannic Bold" panose="020B0903060703020204" pitchFamily="34" charset="0"/>
            </a:endParaRPr>
          </a:p>
          <a:p>
            <a:pPr lvl="0" fontAlgn="auto">
              <a:spcBef>
                <a:spcPts val="0"/>
              </a:spcBef>
              <a:spcAft>
                <a:spcPts val="0"/>
              </a:spcAft>
              <a:defRPr/>
            </a:pPr>
            <a:endParaRPr lang="en-US" altLang="ja-JP" sz="2400" dirty="0">
              <a:solidFill>
                <a:prstClr val="white"/>
              </a:solidFill>
              <a:latin typeface="Britannic Bold" panose="020B0903060703020204" pitchFamily="34" charset="0"/>
            </a:endParaRPr>
          </a:p>
          <a:p>
            <a:pPr lvl="0" fontAlgn="auto">
              <a:spcBef>
                <a:spcPts val="0"/>
              </a:spcBef>
              <a:spcAft>
                <a:spcPts val="0"/>
              </a:spcAft>
              <a:defRPr/>
            </a:pPr>
            <a:r>
              <a:rPr lang="ja-JP" altLang="en-US" sz="2400" dirty="0">
                <a:solidFill>
                  <a:prstClr val="white"/>
                </a:solidFill>
                <a:latin typeface="Britannic Bold" panose="020B0903060703020204" pitchFamily="34" charset="0"/>
              </a:rPr>
              <a:t>初代大統領のジョージ・ワシントンは、赤色がある国を象徴すると言ったが、ある国とはどこか。</a:t>
            </a:r>
          </a:p>
        </p:txBody>
      </p:sp>
      <p:sp>
        <p:nvSpPr>
          <p:cNvPr id="6" name="六角形 5"/>
          <p:cNvSpPr/>
          <p:nvPr/>
        </p:nvSpPr>
        <p:spPr>
          <a:xfrm>
            <a:off x="4642088" y="2572692"/>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ja-JP" altLang="en-US" sz="3600" dirty="0">
                <a:latin typeface="Britannic Bold" panose="020B0903060703020204" pitchFamily="34" charset="0"/>
              </a:rPr>
              <a:t>イギリス</a:t>
            </a:r>
            <a:endParaRPr lang="ja-JP" altLang="en-US" sz="3600" dirty="0"/>
          </a:p>
        </p:txBody>
      </p:sp>
      <p:sp>
        <p:nvSpPr>
          <p:cNvPr id="8" name="六角形 7"/>
          <p:cNvSpPr/>
          <p:nvPr/>
        </p:nvSpPr>
        <p:spPr>
          <a:xfrm>
            <a:off x="4644008" y="1780604"/>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ja-JP" altLang="en-US" sz="3600" dirty="0">
                <a:latin typeface="Britannic Bold" panose="020B0903060703020204" pitchFamily="34" charset="0"/>
              </a:rPr>
              <a:t>フランス</a:t>
            </a:r>
            <a:endParaRPr lang="ja-JP" altLang="en-US" sz="3600" dirty="0"/>
          </a:p>
        </p:txBody>
      </p:sp>
      <p:sp>
        <p:nvSpPr>
          <p:cNvPr id="9" name="六角形 8"/>
          <p:cNvSpPr/>
          <p:nvPr/>
        </p:nvSpPr>
        <p:spPr>
          <a:xfrm>
            <a:off x="4644008" y="3363838"/>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ja-JP" altLang="en-US" sz="3600" dirty="0">
                <a:latin typeface="Britannic Bold" panose="020B0903060703020204" pitchFamily="34" charset="0"/>
              </a:rPr>
              <a:t>日本</a:t>
            </a: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第３問</a:t>
            </a:r>
            <a:endParaRPr lang="en-US" altLang="ja-JP" sz="2400" dirty="0">
              <a:solidFill>
                <a:prstClr val="white"/>
              </a:solidFill>
              <a:latin typeface="Britannic Bold" panose="020B0903060703020204" pitchFamily="34" charset="0"/>
            </a:endParaRPr>
          </a:p>
        </p:txBody>
      </p:sp>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sp>
        <p:nvSpPr>
          <p:cNvPr id="10" name="六角形 9">
            <a:extLst>
              <a:ext uri="{FF2B5EF4-FFF2-40B4-BE49-F238E27FC236}">
                <a16:creationId xmlns:a16="http://schemas.microsoft.com/office/drawing/2014/main" id="{5EF1657C-736F-4CDF-9727-9F72D959F31E}"/>
              </a:ext>
            </a:extLst>
          </p:cNvPr>
          <p:cNvSpPr/>
          <p:nvPr/>
        </p:nvSpPr>
        <p:spPr>
          <a:xfrm>
            <a:off x="4644008" y="4155926"/>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D. </a:t>
            </a:r>
            <a:r>
              <a:rPr lang="ja-JP" altLang="en-US" sz="3600" dirty="0">
                <a:latin typeface="Britannic Bold" panose="020B0903060703020204" pitchFamily="34" charset="0"/>
              </a:rPr>
              <a:t>ドイツ</a:t>
            </a:r>
          </a:p>
        </p:txBody>
      </p:sp>
      <p:pic>
        <p:nvPicPr>
          <p:cNvPr id="3" name="図 2" descr="食品, 持つ, テーブル, ホワイト が含まれている画像&#10;&#10;自動的に生成された説明">
            <a:extLst>
              <a:ext uri="{FF2B5EF4-FFF2-40B4-BE49-F238E27FC236}">
                <a16:creationId xmlns:a16="http://schemas.microsoft.com/office/drawing/2014/main" id="{F70FD13C-ED0C-28B5-4EF6-825D3EF80E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Tree>
    <p:extLst>
      <p:ext uri="{BB962C8B-B14F-4D97-AF65-F5344CB8AC3E}">
        <p14:creationId xmlns:p14="http://schemas.microsoft.com/office/powerpoint/2010/main" val="2334114162"/>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10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500"/>
                                        <p:tgtEl>
                                          <p:spTgt spid="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fade">
                                      <p:cBhvr>
                                        <p:cTn id="34" dur="500"/>
                                        <p:tgtEl>
                                          <p:spTgt spid="10">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mph" presetSubtype="2" repeatCount="10000" fill="hold" nodeType="clickEffect">
                                  <p:stCondLst>
                                    <p:cond delay="0"/>
                                  </p:stCondLst>
                                  <p:childTnLst>
                                    <p:animClr clrSpc="rgb" dir="cw">
                                      <p:cBhvr>
                                        <p:cTn id="38" dur="500" fill="hold"/>
                                        <p:tgtEl>
                                          <p:spTgt spid="6"/>
                                        </p:tgtEl>
                                        <p:attrNameLst>
                                          <p:attrName>fillcolor</p:attrName>
                                        </p:attrNameLst>
                                      </p:cBhvr>
                                      <p:to>
                                        <a:srgbClr val="FF9900"/>
                                      </p:to>
                                    </p:animClr>
                                    <p:set>
                                      <p:cBhvr>
                                        <p:cTn id="39" dur="500" fill="hold"/>
                                        <p:tgtEl>
                                          <p:spTgt spid="6"/>
                                        </p:tgtEl>
                                        <p:attrNameLst>
                                          <p:attrName>fill.type</p:attrName>
                                        </p:attrNameLst>
                                      </p:cBhvr>
                                      <p:to>
                                        <p:strVal val="solid"/>
                                      </p:to>
                                    </p:set>
                                    <p:set>
                                      <p:cBhvr>
                                        <p:cTn id="40" dur="500" fill="hold"/>
                                        <p:tgtEl>
                                          <p:spTgt spid="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srgbClr val="FF0000"/>
                </a:solidFill>
              </a:rPr>
              <a:t>解説</a:t>
            </a:r>
            <a:endParaRPr lang="en-US" altLang="ja-JP" sz="3600" dirty="0"/>
          </a:p>
          <a:p>
            <a:pPr fontAlgn="auto">
              <a:spcBef>
                <a:spcPts val="0"/>
              </a:spcBef>
              <a:spcAft>
                <a:spcPts val="0"/>
              </a:spcAft>
              <a:defRPr/>
            </a:pPr>
            <a:r>
              <a:rPr lang="ja-JP" altLang="en-US" sz="2800" dirty="0">
                <a:solidFill>
                  <a:schemeClr val="tx1">
                    <a:lumMod val="50000"/>
                  </a:schemeClr>
                </a:solidFill>
              </a:rPr>
              <a:t>アメリカの初代大統領のジョージ・ワシントンは当時の米国旗の持つ意味について、「星は天を、赤は母国である英国を、白はイギリスからの独立を表す。」と言ったそうです。</a:t>
            </a:r>
            <a:endParaRPr lang="en-US" altLang="ja-JP" sz="2800" dirty="0">
              <a:solidFill>
                <a:schemeClr val="tx1">
                  <a:lumMod val="50000"/>
                </a:schemeClr>
              </a:solidFill>
            </a:endParaRPr>
          </a:p>
          <a:p>
            <a:pPr fontAlgn="auto">
              <a:spcBef>
                <a:spcPts val="0"/>
              </a:spcBef>
              <a:spcAft>
                <a:spcPts val="0"/>
              </a:spcAft>
              <a:defRPr/>
            </a:pPr>
            <a:endParaRPr lang="en-US" altLang="ja-JP" sz="2800" dirty="0">
              <a:solidFill>
                <a:schemeClr val="tx1">
                  <a:lumMod val="50000"/>
                </a:schemeClr>
              </a:solidFill>
            </a:endParaRPr>
          </a:p>
          <a:p>
            <a:pPr fontAlgn="auto">
              <a:spcBef>
                <a:spcPts val="0"/>
              </a:spcBef>
              <a:spcAft>
                <a:spcPts val="0"/>
              </a:spcAft>
              <a:defRPr/>
            </a:pPr>
            <a:r>
              <a:rPr lang="ja-JP" altLang="en-US" sz="2800" dirty="0">
                <a:solidFill>
                  <a:schemeClr val="tx1">
                    <a:lumMod val="50000"/>
                  </a:schemeClr>
                </a:solidFill>
              </a:rPr>
              <a:t>現在のアメリカの公式の国旗の説明とは一致していません。</a:t>
            </a:r>
            <a:endParaRPr lang="en-US" altLang="ja-JP" sz="2800" dirty="0">
              <a:solidFill>
                <a:schemeClr val="tx1">
                  <a:lumMod val="50000"/>
                </a:schemeClr>
              </a:solidFill>
            </a:endParaRPr>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867894"/>
            <a:ext cx="960000" cy="720000"/>
          </a:xfrm>
          <a:prstGeom prst="rect">
            <a:avLst/>
          </a:prstGeom>
        </p:spPr>
      </p:pic>
    </p:spTree>
    <p:extLst>
      <p:ext uri="{BB962C8B-B14F-4D97-AF65-F5344CB8AC3E}">
        <p14:creationId xmlns:p14="http://schemas.microsoft.com/office/powerpoint/2010/main" val="67179443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400" dirty="0">
                <a:solidFill>
                  <a:prstClr val="white"/>
                </a:solidFill>
                <a:latin typeface="Britannic Bold" panose="020B0903060703020204" pitchFamily="34" charset="0"/>
              </a:rPr>
              <a:t>ダチョウに次ぐ大型の鳥で、国鳥としてオーストラリアの国章にカンガルーと共に描かれている動物は何か。</a:t>
            </a:r>
          </a:p>
        </p:txBody>
      </p:sp>
      <p:sp>
        <p:nvSpPr>
          <p:cNvPr id="6" name="六角形 5"/>
          <p:cNvSpPr/>
          <p:nvPr/>
        </p:nvSpPr>
        <p:spPr>
          <a:xfrm>
            <a:off x="4642088" y="4155926"/>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D. </a:t>
            </a:r>
            <a:r>
              <a:rPr lang="ja-JP" altLang="en-US" sz="3600" dirty="0">
                <a:latin typeface="Britannic Bold" panose="020B0903060703020204" pitchFamily="34" charset="0"/>
              </a:rPr>
              <a:t>エミュー</a:t>
            </a:r>
            <a:endParaRPr lang="ja-JP" altLang="en-US" sz="3600" dirty="0"/>
          </a:p>
        </p:txBody>
      </p:sp>
      <p:sp>
        <p:nvSpPr>
          <p:cNvPr id="8" name="六角形 7"/>
          <p:cNvSpPr/>
          <p:nvPr/>
        </p:nvSpPr>
        <p:spPr>
          <a:xfrm>
            <a:off x="4644008" y="2572692"/>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ja-JP" altLang="en-US" sz="3600" dirty="0">
                <a:latin typeface="Britannic Bold" panose="020B0903060703020204" pitchFamily="34" charset="0"/>
              </a:rPr>
              <a:t>ハヤブサ</a:t>
            </a:r>
            <a:endParaRPr lang="ja-JP" altLang="en-US" sz="3600" dirty="0"/>
          </a:p>
        </p:txBody>
      </p:sp>
      <p:sp>
        <p:nvSpPr>
          <p:cNvPr id="9" name="六角形 8"/>
          <p:cNvSpPr/>
          <p:nvPr/>
        </p:nvSpPr>
        <p:spPr>
          <a:xfrm>
            <a:off x="4644008" y="3363838"/>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ja-JP" altLang="en-US" sz="3600" dirty="0">
                <a:latin typeface="Britannic Bold" panose="020B0903060703020204" pitchFamily="34" charset="0"/>
              </a:rPr>
              <a:t>ウォンバット</a:t>
            </a: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第４問</a:t>
            </a:r>
            <a:endParaRPr lang="en-US" altLang="ja-JP" sz="2400" dirty="0">
              <a:solidFill>
                <a:prstClr val="white"/>
              </a:solidFill>
              <a:latin typeface="Britannic Bold" panose="020B0903060703020204" pitchFamily="34" charset="0"/>
            </a:endParaRPr>
          </a:p>
        </p:txBody>
      </p:sp>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sp>
        <p:nvSpPr>
          <p:cNvPr id="10" name="六角形 9">
            <a:extLst>
              <a:ext uri="{FF2B5EF4-FFF2-40B4-BE49-F238E27FC236}">
                <a16:creationId xmlns:a16="http://schemas.microsoft.com/office/drawing/2014/main" id="{5EF1657C-736F-4CDF-9727-9F72D959F31E}"/>
              </a:ext>
            </a:extLst>
          </p:cNvPr>
          <p:cNvSpPr/>
          <p:nvPr/>
        </p:nvSpPr>
        <p:spPr>
          <a:xfrm>
            <a:off x="4644008" y="1780604"/>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ja-JP" altLang="en-US" sz="3600" dirty="0">
                <a:latin typeface="Britannic Bold" panose="020B0903060703020204" pitchFamily="34" charset="0"/>
              </a:rPr>
              <a:t>ハゲワシ</a:t>
            </a:r>
          </a:p>
        </p:txBody>
      </p:sp>
      <p:pic>
        <p:nvPicPr>
          <p:cNvPr id="3" name="図 2" descr="食品, 持つ, テーブル, ホワイト が含まれている画像&#10;&#10;自動的に生成された説明">
            <a:extLst>
              <a:ext uri="{FF2B5EF4-FFF2-40B4-BE49-F238E27FC236}">
                <a16:creationId xmlns:a16="http://schemas.microsoft.com/office/drawing/2014/main" id="{EECBB000-954B-D08F-57FE-D287ED51E2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Tree>
    <p:extLst>
      <p:ext uri="{BB962C8B-B14F-4D97-AF65-F5344CB8AC3E}">
        <p14:creationId xmlns:p14="http://schemas.microsoft.com/office/powerpoint/2010/main" val="2467636937"/>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10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Effect transition="in" filter="fade">
                                      <p:cBhvr>
                                        <p:cTn id="34" dur="500"/>
                                        <p:tgtEl>
                                          <p:spTgt spid="9">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animEffect transition="in" filter="fade">
                                      <p:cBhvr>
                                        <p:cTn id="39" dur="500"/>
                                        <p:tgtEl>
                                          <p:spTgt spid="6">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mph" presetSubtype="2" repeatCount="10000" fill="hold" nodeType="clickEffect">
                                  <p:stCondLst>
                                    <p:cond delay="0"/>
                                  </p:stCondLst>
                                  <p:childTnLst>
                                    <p:animClr clrSpc="rgb" dir="cw">
                                      <p:cBhvr>
                                        <p:cTn id="43" dur="500" fill="hold"/>
                                        <p:tgtEl>
                                          <p:spTgt spid="6"/>
                                        </p:tgtEl>
                                        <p:attrNameLst>
                                          <p:attrName>fillcolor</p:attrName>
                                        </p:attrNameLst>
                                      </p:cBhvr>
                                      <p:to>
                                        <a:srgbClr val="FF9900"/>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334377A-A70D-EB7E-34B4-4AA9D5E85A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3333" y="267494"/>
            <a:ext cx="5457334" cy="4227934"/>
          </a:xfrm>
          <a:prstGeom prst="rect">
            <a:avLst/>
          </a:prstGeom>
        </p:spPr>
      </p:pic>
      <p:sp>
        <p:nvSpPr>
          <p:cNvPr id="6" name="テキスト ボックス 5">
            <a:extLst>
              <a:ext uri="{FF2B5EF4-FFF2-40B4-BE49-F238E27FC236}">
                <a16:creationId xmlns:a16="http://schemas.microsoft.com/office/drawing/2014/main" id="{5FF1274A-55DF-F24E-E6A1-12FC7FC6FB95}"/>
              </a:ext>
            </a:extLst>
          </p:cNvPr>
          <p:cNvSpPr txBox="1"/>
          <p:nvPr/>
        </p:nvSpPr>
        <p:spPr>
          <a:xfrm>
            <a:off x="5868144" y="4587974"/>
            <a:ext cx="2664296" cy="369332"/>
          </a:xfrm>
          <a:prstGeom prst="rect">
            <a:avLst/>
          </a:prstGeom>
          <a:noFill/>
        </p:spPr>
        <p:txBody>
          <a:bodyPr wrap="square" rtlCol="0">
            <a:spAutoFit/>
          </a:bodyPr>
          <a:lstStyle/>
          <a:p>
            <a:r>
              <a:rPr lang="ja-JP" altLang="en-US" dirty="0">
                <a:solidFill>
                  <a:schemeClr val="bg1"/>
                </a:solidFill>
              </a:rPr>
              <a:t>画像：「</a:t>
            </a:r>
            <a:r>
              <a:rPr kumimoji="1" lang="en-US" altLang="ja-JP" dirty="0">
                <a:solidFill>
                  <a:schemeClr val="bg1"/>
                </a:solidFill>
              </a:rPr>
              <a:t>Symbol Hunt</a:t>
            </a:r>
            <a:r>
              <a:rPr kumimoji="1" lang="ja-JP" altLang="en-US" dirty="0">
                <a:solidFill>
                  <a:schemeClr val="bg1"/>
                </a:solidFill>
              </a:rPr>
              <a:t>」より</a:t>
            </a:r>
          </a:p>
        </p:txBody>
      </p:sp>
    </p:spTree>
    <p:extLst>
      <p:ext uri="{BB962C8B-B14F-4D97-AF65-F5344CB8AC3E}">
        <p14:creationId xmlns:p14="http://schemas.microsoft.com/office/powerpoint/2010/main" val="401243501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000" dirty="0">
                <a:solidFill>
                  <a:prstClr val="white"/>
                </a:solidFill>
                <a:latin typeface="Britannic Bold" panose="020B0903060703020204" pitchFamily="34" charset="0"/>
              </a:rPr>
              <a:t>表情が笑顔に見えることから「世界一幸福な動物」と呼ばれ、ピカチュウのモデルとも言われるオーストラリアの有袋類の動物は何か。</a:t>
            </a:r>
          </a:p>
        </p:txBody>
      </p:sp>
      <p:sp>
        <p:nvSpPr>
          <p:cNvPr id="6" name="六角形 5"/>
          <p:cNvSpPr/>
          <p:nvPr/>
        </p:nvSpPr>
        <p:spPr>
          <a:xfrm>
            <a:off x="4642088" y="2572692"/>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ja-JP" altLang="en-US" sz="3600" dirty="0">
                <a:latin typeface="Britannic Bold" panose="020B0903060703020204" pitchFamily="34" charset="0"/>
              </a:rPr>
              <a:t>クオッカ</a:t>
            </a:r>
            <a:endParaRPr lang="ja-JP" altLang="en-US" sz="3600" dirty="0"/>
          </a:p>
        </p:txBody>
      </p:sp>
      <p:sp>
        <p:nvSpPr>
          <p:cNvPr id="8" name="六角形 7"/>
          <p:cNvSpPr/>
          <p:nvPr/>
        </p:nvSpPr>
        <p:spPr>
          <a:xfrm>
            <a:off x="4644008" y="1780604"/>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ja-JP" altLang="en-US" sz="3600" dirty="0">
                <a:latin typeface="Britannic Bold" panose="020B0903060703020204" pitchFamily="34" charset="0"/>
              </a:rPr>
              <a:t>ウオッカ</a:t>
            </a:r>
            <a:endParaRPr lang="ja-JP" altLang="en-US" sz="3600" dirty="0"/>
          </a:p>
        </p:txBody>
      </p:sp>
      <p:sp>
        <p:nvSpPr>
          <p:cNvPr id="9" name="六角形 8"/>
          <p:cNvSpPr/>
          <p:nvPr/>
        </p:nvSpPr>
        <p:spPr>
          <a:xfrm>
            <a:off x="4644008" y="3363838"/>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ja-JP" altLang="en-US" sz="3600" dirty="0">
                <a:latin typeface="Britannic Bold" panose="020B0903060703020204" pitchFamily="34" charset="0"/>
              </a:rPr>
              <a:t>オッカサン</a:t>
            </a: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第５問</a:t>
            </a:r>
            <a:endParaRPr lang="en-US" altLang="ja-JP" sz="2400" dirty="0">
              <a:solidFill>
                <a:prstClr val="white"/>
              </a:solidFill>
              <a:latin typeface="Britannic Bold" panose="020B0903060703020204" pitchFamily="34" charset="0"/>
            </a:endParaRPr>
          </a:p>
        </p:txBody>
      </p:sp>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sp>
        <p:nvSpPr>
          <p:cNvPr id="10" name="六角形 9">
            <a:extLst>
              <a:ext uri="{FF2B5EF4-FFF2-40B4-BE49-F238E27FC236}">
                <a16:creationId xmlns:a16="http://schemas.microsoft.com/office/drawing/2014/main" id="{5EF1657C-736F-4CDF-9727-9F72D959F31E}"/>
              </a:ext>
            </a:extLst>
          </p:cNvPr>
          <p:cNvSpPr/>
          <p:nvPr/>
        </p:nvSpPr>
        <p:spPr>
          <a:xfrm>
            <a:off x="4644008" y="4155926"/>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D. </a:t>
            </a:r>
            <a:r>
              <a:rPr lang="ja-JP" altLang="en-US" sz="3600" dirty="0">
                <a:latin typeface="Britannic Bold" panose="020B0903060703020204" pitchFamily="34" charset="0"/>
              </a:rPr>
              <a:t>コアラ</a:t>
            </a:r>
          </a:p>
        </p:txBody>
      </p:sp>
      <p:pic>
        <p:nvPicPr>
          <p:cNvPr id="3" name="図 2" descr="食品, 持つ, テーブル, ホワイト が含まれている画像&#10;&#10;自動的に生成された説明">
            <a:extLst>
              <a:ext uri="{FF2B5EF4-FFF2-40B4-BE49-F238E27FC236}">
                <a16:creationId xmlns:a16="http://schemas.microsoft.com/office/drawing/2014/main" id="{16528038-2413-0343-54BB-02A1EA2403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Tree>
    <p:extLst>
      <p:ext uri="{BB962C8B-B14F-4D97-AF65-F5344CB8AC3E}">
        <p14:creationId xmlns:p14="http://schemas.microsoft.com/office/powerpoint/2010/main" val="2905987416"/>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10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500"/>
                                        <p:tgtEl>
                                          <p:spTgt spid="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fade">
                                      <p:cBhvr>
                                        <p:cTn id="34" dur="500"/>
                                        <p:tgtEl>
                                          <p:spTgt spid="10">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mph" presetSubtype="2" repeatCount="10000" fill="hold" nodeType="clickEffect">
                                  <p:stCondLst>
                                    <p:cond delay="0"/>
                                  </p:stCondLst>
                                  <p:childTnLst>
                                    <p:animClr clrSpc="rgb" dir="cw">
                                      <p:cBhvr>
                                        <p:cTn id="38" dur="500" fill="hold"/>
                                        <p:tgtEl>
                                          <p:spTgt spid="6"/>
                                        </p:tgtEl>
                                        <p:attrNameLst>
                                          <p:attrName>fillcolor</p:attrName>
                                        </p:attrNameLst>
                                      </p:cBhvr>
                                      <p:to>
                                        <a:srgbClr val="FF9900"/>
                                      </p:to>
                                    </p:animClr>
                                    <p:set>
                                      <p:cBhvr>
                                        <p:cTn id="39" dur="500" fill="hold"/>
                                        <p:tgtEl>
                                          <p:spTgt spid="6"/>
                                        </p:tgtEl>
                                        <p:attrNameLst>
                                          <p:attrName>fill.type</p:attrName>
                                        </p:attrNameLst>
                                      </p:cBhvr>
                                      <p:to>
                                        <p:strVal val="solid"/>
                                      </p:to>
                                    </p:set>
                                    <p:set>
                                      <p:cBhvr>
                                        <p:cTn id="40" dur="500" fill="hold"/>
                                        <p:tgtEl>
                                          <p:spTgt spid="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ltLang="ja-JP" sz="2800" dirty="0">
              <a:solidFill>
                <a:schemeClr val="tx1">
                  <a:lumMod val="50000"/>
                </a:schemeClr>
              </a:solidFill>
            </a:endParaRPr>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867894"/>
            <a:ext cx="960000" cy="720000"/>
          </a:xfrm>
          <a:prstGeom prst="rect">
            <a:avLst/>
          </a:prstGeom>
        </p:spPr>
      </p:pic>
      <p:pic>
        <p:nvPicPr>
          <p:cNvPr id="6" name="図 5">
            <a:extLst>
              <a:ext uri="{FF2B5EF4-FFF2-40B4-BE49-F238E27FC236}">
                <a16:creationId xmlns:a16="http://schemas.microsoft.com/office/drawing/2014/main" id="{9FF4017D-0437-A9FA-EE12-C6772EAD95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528" y="-380578"/>
            <a:ext cx="9505056" cy="6336704"/>
          </a:xfrm>
          <a:prstGeom prst="rect">
            <a:avLst/>
          </a:prstGeom>
        </p:spPr>
      </p:pic>
    </p:spTree>
    <p:extLst>
      <p:ext uri="{BB962C8B-B14F-4D97-AF65-F5344CB8AC3E}">
        <p14:creationId xmlns:p14="http://schemas.microsoft.com/office/powerpoint/2010/main" val="98815064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2600" dirty="0">
                <a:solidFill>
                  <a:prstClr val="white"/>
                </a:solidFill>
                <a:latin typeface="Britannic Bold" panose="020B0903060703020204" pitchFamily="34" charset="0"/>
              </a:rPr>
              <a:t>基礎教育</a:t>
            </a:r>
            <a:r>
              <a:rPr lang="ja-JP" altLang="en-US" sz="2200" dirty="0">
                <a:solidFill>
                  <a:prstClr val="white"/>
                </a:solidFill>
                <a:latin typeface="Britannic Bold" panose="020B0903060703020204" pitchFamily="34" charset="0"/>
              </a:rPr>
              <a:t>（義務教育）</a:t>
            </a:r>
            <a:r>
              <a:rPr lang="ja-JP" altLang="en-US" sz="2600" dirty="0">
                <a:solidFill>
                  <a:prstClr val="white"/>
                </a:solidFill>
                <a:latin typeface="Britannic Bold" panose="020B0903060703020204" pitchFamily="34" charset="0"/>
              </a:rPr>
              <a:t>９年、中等教育</a:t>
            </a:r>
            <a:r>
              <a:rPr lang="ja-JP" altLang="en-US" sz="2200" dirty="0">
                <a:solidFill>
                  <a:prstClr val="white"/>
                </a:solidFill>
                <a:latin typeface="Britannic Bold" panose="020B0903060703020204" pitchFamily="34" charset="0"/>
              </a:rPr>
              <a:t>（高校）</a:t>
            </a:r>
            <a:r>
              <a:rPr lang="ja-JP" altLang="en-US" sz="2600" dirty="0">
                <a:solidFill>
                  <a:prstClr val="white"/>
                </a:solidFill>
                <a:latin typeface="Britannic Bold" panose="020B0903060703020204" pitchFamily="34" charset="0"/>
              </a:rPr>
              <a:t>３年で、日本とよく似た教育制度をもち、授業が半日である国はどこか。</a:t>
            </a:r>
            <a:endParaRPr lang="en-US" altLang="ja-JP" sz="2600" dirty="0">
              <a:solidFill>
                <a:prstClr val="white"/>
              </a:solidFill>
              <a:latin typeface="Britannic Bold" panose="020B0903060703020204" pitchFamily="34" charset="0"/>
            </a:endParaRPr>
          </a:p>
          <a:p>
            <a:pPr lvl="0" fontAlgn="auto">
              <a:spcBef>
                <a:spcPts val="0"/>
              </a:spcBef>
              <a:spcAft>
                <a:spcPts val="0"/>
              </a:spcAft>
              <a:defRPr/>
            </a:pPr>
            <a:r>
              <a:rPr lang="ja-JP" altLang="en-US" sz="2600" dirty="0">
                <a:solidFill>
                  <a:prstClr val="white"/>
                </a:solidFill>
                <a:latin typeface="Britannic Bold" panose="020B0903060703020204" pitchFamily="34" charset="0"/>
              </a:rPr>
              <a:t>大学進学率も高く、放課後に塾に通う人がいる点も日本に似ている。</a:t>
            </a:r>
          </a:p>
        </p:txBody>
      </p:sp>
      <p:sp>
        <p:nvSpPr>
          <p:cNvPr id="6" name="六角形 5"/>
          <p:cNvSpPr/>
          <p:nvPr/>
        </p:nvSpPr>
        <p:spPr>
          <a:xfrm>
            <a:off x="4642088" y="4155926"/>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D. </a:t>
            </a:r>
            <a:r>
              <a:rPr lang="ja-JP" altLang="en-US" sz="3600" dirty="0">
                <a:latin typeface="Britannic Bold" panose="020B0903060703020204" pitchFamily="34" charset="0"/>
              </a:rPr>
              <a:t>ブラジル</a:t>
            </a:r>
            <a:endParaRPr lang="ja-JP" altLang="en-US" sz="3600" dirty="0"/>
          </a:p>
        </p:txBody>
      </p:sp>
      <p:sp>
        <p:nvSpPr>
          <p:cNvPr id="8" name="六角形 7"/>
          <p:cNvSpPr/>
          <p:nvPr/>
        </p:nvSpPr>
        <p:spPr>
          <a:xfrm>
            <a:off x="4644008" y="2572692"/>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ja-JP" altLang="en-US" sz="3600" dirty="0">
                <a:latin typeface="Britannic Bold" panose="020B0903060703020204" pitchFamily="34" charset="0"/>
              </a:rPr>
              <a:t>韓国</a:t>
            </a:r>
            <a:endParaRPr lang="ja-JP" altLang="en-US" sz="3600" dirty="0"/>
          </a:p>
        </p:txBody>
      </p:sp>
      <p:sp>
        <p:nvSpPr>
          <p:cNvPr id="9" name="六角形 8"/>
          <p:cNvSpPr/>
          <p:nvPr/>
        </p:nvSpPr>
        <p:spPr>
          <a:xfrm>
            <a:off x="4644008" y="3363838"/>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ja-JP" altLang="en-US" sz="3600" dirty="0">
                <a:latin typeface="Britannic Bold" panose="020B0903060703020204" pitchFamily="34" charset="0"/>
              </a:rPr>
              <a:t>タイ</a:t>
            </a: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第６問</a:t>
            </a:r>
            <a:endParaRPr lang="en-US" altLang="ja-JP" sz="2400" dirty="0">
              <a:solidFill>
                <a:prstClr val="white"/>
              </a:solidFill>
              <a:latin typeface="Britannic Bold" panose="020B0903060703020204" pitchFamily="34" charset="0"/>
            </a:endParaRPr>
          </a:p>
        </p:txBody>
      </p:sp>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sp>
        <p:nvSpPr>
          <p:cNvPr id="10" name="六角形 9">
            <a:extLst>
              <a:ext uri="{FF2B5EF4-FFF2-40B4-BE49-F238E27FC236}">
                <a16:creationId xmlns:a16="http://schemas.microsoft.com/office/drawing/2014/main" id="{5EF1657C-736F-4CDF-9727-9F72D959F31E}"/>
              </a:ext>
            </a:extLst>
          </p:cNvPr>
          <p:cNvSpPr/>
          <p:nvPr/>
        </p:nvSpPr>
        <p:spPr>
          <a:xfrm>
            <a:off x="4644008" y="1780604"/>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ja-JP" altLang="en-US" sz="3600" dirty="0">
                <a:latin typeface="Britannic Bold" panose="020B0903060703020204" pitchFamily="34" charset="0"/>
              </a:rPr>
              <a:t>フランス</a:t>
            </a:r>
          </a:p>
        </p:txBody>
      </p:sp>
      <p:pic>
        <p:nvPicPr>
          <p:cNvPr id="3" name="図 2" descr="食品, 持つ, テーブル, ホワイト が含まれている画像&#10;&#10;自動的に生成された説明">
            <a:extLst>
              <a:ext uri="{FF2B5EF4-FFF2-40B4-BE49-F238E27FC236}">
                <a16:creationId xmlns:a16="http://schemas.microsoft.com/office/drawing/2014/main" id="{6C3348A0-CD25-4648-6503-BC66BA177C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Tree>
    <p:extLst>
      <p:ext uri="{BB962C8B-B14F-4D97-AF65-F5344CB8AC3E}">
        <p14:creationId xmlns:p14="http://schemas.microsoft.com/office/powerpoint/2010/main" val="610606897"/>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p:cTn id="22"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23"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4" dur="10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fade">
                                      <p:cBhvr>
                                        <p:cTn id="29" dur="500"/>
                                        <p:tgtEl>
                                          <p:spTgt spid="1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fade">
                                      <p:cBhvr>
                                        <p:cTn id="34" dur="1000"/>
                                        <p:tgtEl>
                                          <p:spTgt spid="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animEffect transition="in" filter="fade">
                                      <p:cBhvr>
                                        <p:cTn id="39" dur="500"/>
                                        <p:tgtEl>
                                          <p:spTgt spid="9">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xEl>
                                              <p:pRg st="0" end="0"/>
                                            </p:txEl>
                                          </p:spTgt>
                                        </p:tgtEl>
                                        <p:attrNameLst>
                                          <p:attrName>style.visibility</p:attrName>
                                        </p:attrNameLst>
                                      </p:cBhvr>
                                      <p:to>
                                        <p:strVal val="visible"/>
                                      </p:to>
                                    </p:set>
                                    <p:animEffect transition="in" filter="fade">
                                      <p:cBhvr>
                                        <p:cTn id="44" dur="500"/>
                                        <p:tgtEl>
                                          <p:spTgt spid="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mph" presetSubtype="2" repeatCount="10000" fill="hold" nodeType="clickEffect">
                                  <p:stCondLst>
                                    <p:cond delay="0"/>
                                  </p:stCondLst>
                                  <p:childTnLst>
                                    <p:animClr clrSpc="rgb" dir="cw">
                                      <p:cBhvr>
                                        <p:cTn id="48" dur="500" fill="hold"/>
                                        <p:tgtEl>
                                          <p:spTgt spid="6"/>
                                        </p:tgtEl>
                                        <p:attrNameLst>
                                          <p:attrName>fillcolor</p:attrName>
                                        </p:attrNameLst>
                                      </p:cBhvr>
                                      <p:to>
                                        <a:srgbClr val="FF9900"/>
                                      </p:to>
                                    </p:animClr>
                                    <p:set>
                                      <p:cBhvr>
                                        <p:cTn id="49" dur="500" fill="hold"/>
                                        <p:tgtEl>
                                          <p:spTgt spid="6"/>
                                        </p:tgtEl>
                                        <p:attrNameLst>
                                          <p:attrName>fill.type</p:attrName>
                                        </p:attrNameLst>
                                      </p:cBhvr>
                                      <p:to>
                                        <p:strVal val="solid"/>
                                      </p:to>
                                    </p:set>
                                    <p:set>
                                      <p:cBhvr>
                                        <p:cTn id="50" dur="500" fill="hold"/>
                                        <p:tgtEl>
                                          <p:spTgt spid="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647564" y="544240"/>
            <a:ext cx="7848872" cy="1224136"/>
          </a:xfrm>
          <a:prstGeom prst="rect">
            <a:avLst/>
          </a:prstGeom>
          <a:noFill/>
        </p:spPr>
        <p:txBody>
          <a:bodyPr wrap="none">
            <a:prstTxWarp prst="textPlain">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ja-JP" altLang="en-US" sz="5400" b="1" dirty="0">
                <a:ln w="11430"/>
                <a:solidFill>
                  <a:srgbClr val="7030A0"/>
                </a:solidFill>
                <a:effectLst>
                  <a:outerShdw blurRad="80000" dist="40000" dir="5040000" algn="tl">
                    <a:srgbClr val="000000">
                      <a:alpha val="30000"/>
                    </a:srgbClr>
                  </a:outerShdw>
                </a:effectLst>
                <a:latin typeface="まーと中細丸ゴシック教漢" panose="02000000000000000000" pitchFamily="2" charset="-128"/>
                <a:ea typeface="まーと中細丸ゴシック教漢" panose="02000000000000000000" pitchFamily="2" charset="-128"/>
              </a:rPr>
              <a:t>新世界</a:t>
            </a:r>
            <a:r>
              <a:rPr lang="ja-JP" altLang="en-US" sz="5400" b="1" dirty="0">
                <a:ln w="11430"/>
                <a:solidFill>
                  <a:srgbClr val="C00000"/>
                </a:solidFill>
                <a:effectLst>
                  <a:outerShdw blurRad="80000" dist="40000" dir="5040000" algn="tl">
                    <a:srgbClr val="000000">
                      <a:alpha val="30000"/>
                    </a:srgbClr>
                  </a:outerShdw>
                </a:effectLst>
                <a:latin typeface="まーと中細丸ゴシック教漢" panose="02000000000000000000" pitchFamily="2" charset="-128"/>
                <a:ea typeface="まーと中細丸ゴシック教漢" panose="02000000000000000000" pitchFamily="2" charset="-128"/>
              </a:rPr>
              <a:t>発見</a:t>
            </a:r>
            <a:r>
              <a:rPr lang="ja-JP" altLang="en-US" sz="5400" b="1" dirty="0">
                <a:ln w="11430"/>
                <a:solidFill>
                  <a:srgbClr val="7030A0"/>
                </a:solidFill>
                <a:effectLst>
                  <a:outerShdw blurRad="80000" dist="40000" dir="5040000" algn="tl">
                    <a:srgbClr val="000000">
                      <a:alpha val="30000"/>
                    </a:srgbClr>
                  </a:outerShdw>
                </a:effectLst>
                <a:latin typeface="まーと中細丸ゴシック教漢" panose="02000000000000000000" pitchFamily="2" charset="-128"/>
                <a:ea typeface="まーと中細丸ゴシック教漢" panose="02000000000000000000" pitchFamily="2" charset="-128"/>
              </a:rPr>
              <a:t>クイズ</a:t>
            </a:r>
          </a:p>
        </p:txBody>
      </p:sp>
      <p:sp>
        <p:nvSpPr>
          <p:cNvPr id="5" name="正方形/長方形 4"/>
          <p:cNvSpPr/>
          <p:nvPr/>
        </p:nvSpPr>
        <p:spPr>
          <a:xfrm>
            <a:off x="4572000" y="2067694"/>
            <a:ext cx="4140300" cy="746465"/>
          </a:xfrm>
          <a:prstGeom prst="rect">
            <a:avLst/>
          </a:prstGeom>
          <a:noFill/>
        </p:spPr>
        <p:txBody>
          <a:bodyPr wrap="none">
            <a:prstTxWarp prst="textPlain">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en-US" altLang="ja-JP" sz="5400" b="1" dirty="0">
                <a:ln w="11430"/>
                <a:solidFill>
                  <a:srgbClr val="7030A0"/>
                </a:solidFill>
                <a:effectLst>
                  <a:outerShdw blurRad="80000" dist="40000" dir="5040000" algn="tl">
                    <a:srgbClr val="000000">
                      <a:alpha val="30000"/>
                    </a:srgbClr>
                  </a:outerShdw>
                </a:effectLst>
                <a:latin typeface="まーと中細丸ゴシック" panose="02000000000000000000" pitchFamily="2" charset="-128"/>
                <a:ea typeface="まーと中細丸ゴシック" panose="02000000000000000000" pitchFamily="2" charset="-128"/>
              </a:rPr>
              <a:t>1</a:t>
            </a:r>
            <a:r>
              <a:rPr lang="ja-JP" altLang="en-US" sz="5400" b="1" dirty="0">
                <a:ln w="11430"/>
                <a:solidFill>
                  <a:srgbClr val="7030A0"/>
                </a:solidFill>
                <a:effectLst>
                  <a:outerShdw blurRad="80000" dist="40000" dir="5040000" algn="tl">
                    <a:srgbClr val="000000">
                      <a:alpha val="30000"/>
                    </a:srgbClr>
                  </a:outerShdw>
                </a:effectLst>
                <a:latin typeface="まーと中細丸ゴシック" panose="02000000000000000000" pitchFamily="2" charset="-128"/>
                <a:ea typeface="まーと中細丸ゴシック" panose="02000000000000000000" pitchFamily="2" charset="-128"/>
              </a:rPr>
              <a:t>年ジョイフルワーク編</a:t>
            </a:r>
          </a:p>
        </p:txBody>
      </p:sp>
      <p:sp>
        <p:nvSpPr>
          <p:cNvPr id="7" name="正方形/長方形 6"/>
          <p:cNvSpPr/>
          <p:nvPr/>
        </p:nvSpPr>
        <p:spPr>
          <a:xfrm>
            <a:off x="755576" y="2112875"/>
            <a:ext cx="3384376" cy="656102"/>
          </a:xfrm>
          <a:prstGeom prst="rect">
            <a:avLst/>
          </a:prstGeom>
          <a:noFill/>
        </p:spPr>
        <p:txBody>
          <a:bodyPr wrap="none">
            <a:prstTxWarp prst="textPlain">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ja-JP" altLang="en-US" sz="5400" b="1" dirty="0">
                <a:ln w="11430"/>
                <a:solidFill>
                  <a:srgbClr val="00B050"/>
                </a:solidFill>
                <a:effectLst>
                  <a:outerShdw blurRad="80000" dist="40000" dir="5040000" algn="tl">
                    <a:srgbClr val="000000">
                      <a:alpha val="30000"/>
                    </a:srgbClr>
                  </a:outerShdw>
                </a:effectLst>
                <a:latin typeface="まーと中細丸ゴシック教漢" panose="02000000000000000000" pitchFamily="2" charset="-128"/>
                <a:ea typeface="まーと中細丸ゴシック教漢" panose="02000000000000000000" pitchFamily="2" charset="-128"/>
              </a:rPr>
              <a:t>あなたは知ってる？</a:t>
            </a:r>
            <a:endParaRPr lang="en-US" altLang="ja-JP" sz="5400" b="1" dirty="0">
              <a:ln w="11430"/>
              <a:solidFill>
                <a:srgbClr val="00B050"/>
              </a:solidFill>
              <a:effectLst>
                <a:outerShdw blurRad="80000" dist="40000" dir="5040000" algn="tl">
                  <a:srgbClr val="000000">
                    <a:alpha val="30000"/>
                  </a:srgbClr>
                </a:outerShdw>
              </a:effectLst>
              <a:latin typeface="まーと中細丸ゴシック教漢" panose="02000000000000000000" pitchFamily="2" charset="-128"/>
              <a:ea typeface="まーと中細丸ゴシック教漢" panose="02000000000000000000" pitchFamily="2" charset="-128"/>
            </a:endParaRPr>
          </a:p>
        </p:txBody>
      </p:sp>
      <p:pic>
        <p:nvPicPr>
          <p:cNvPr id="8" name="図 7" descr="食品, 持つ, テーブル, ホワイト が含まれている画像&#10;&#10;自動的に生成された説明">
            <a:extLst>
              <a:ext uri="{FF2B5EF4-FFF2-40B4-BE49-F238E27FC236}">
                <a16:creationId xmlns:a16="http://schemas.microsoft.com/office/drawing/2014/main" id="{EBFC2931-7D28-413E-AD8B-B99BB323C6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5896" y="2931790"/>
            <a:ext cx="1872208" cy="1872208"/>
          </a:xfrm>
          <a:prstGeom prst="rect">
            <a:avLst/>
          </a:prstGeom>
        </p:spPr>
      </p:pic>
    </p:spTree>
  </p:cSld>
  <p:clrMapOvr>
    <a:masterClrMapping/>
  </p:clrMapOvr>
  <p:transition>
    <p:sndAc>
      <p:stSnd>
        <p:snd r:embed="rId2" name="abc-start1-33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0"/>
                                        <p:tgtEl>
                                          <p:spTgt spid="7"/>
                                        </p:tgtEl>
                                      </p:cBhvr>
                                    </p:animEffect>
                                  </p:childTnLst>
                                </p:cTn>
                              </p:par>
                            </p:childTnLst>
                          </p:cTn>
                        </p:par>
                        <p:par>
                          <p:cTn id="8" fill="hold">
                            <p:stCondLst>
                              <p:cond delay="5000"/>
                            </p:stCondLst>
                            <p:childTnLst>
                              <p:par>
                                <p:cTn id="9" presetID="56" presetClass="entr" presetSubtype="0" fill="hold"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 by="(-#ppt_w*2)" calcmode="lin" valueType="num">
                                      <p:cBhvr rctx="PPT">
                                        <p:cTn id="11" dur="2500" autoRev="1" fill="hold">
                                          <p:stCondLst>
                                            <p:cond delay="0"/>
                                          </p:stCondLst>
                                        </p:cTn>
                                        <p:tgtEl>
                                          <p:spTgt spid="5"/>
                                        </p:tgtEl>
                                        <p:attrNameLst>
                                          <p:attrName>ppt_w</p:attrName>
                                        </p:attrNameLst>
                                      </p:cBhvr>
                                    </p:anim>
                                    <p:anim by="(#ppt_w*0.50)" calcmode="lin" valueType="num">
                                      <p:cBhvr>
                                        <p:cTn id="12" dur="2500" decel="50000" autoRev="1" fill="hold">
                                          <p:stCondLst>
                                            <p:cond delay="0"/>
                                          </p:stCondLst>
                                        </p:cTn>
                                        <p:tgtEl>
                                          <p:spTgt spid="5"/>
                                        </p:tgtEl>
                                        <p:attrNameLst>
                                          <p:attrName>ppt_x</p:attrName>
                                        </p:attrNameLst>
                                      </p:cBhvr>
                                    </p:anim>
                                    <p:anim from="(-#ppt_h/2)" to="(#ppt_y)" calcmode="lin" valueType="num">
                                      <p:cBhvr>
                                        <p:cTn id="13" dur="5000" fill="hold">
                                          <p:stCondLst>
                                            <p:cond delay="0"/>
                                          </p:stCondLst>
                                        </p:cTn>
                                        <p:tgtEl>
                                          <p:spTgt spid="5"/>
                                        </p:tgtEl>
                                        <p:attrNameLst>
                                          <p:attrName>ppt_y</p:attrName>
                                        </p:attrNameLst>
                                      </p:cBhvr>
                                    </p:anim>
                                    <p:animRot by="21600000">
                                      <p:cBhvr>
                                        <p:cTn id="14" dur="5000" fill="hold">
                                          <p:stCondLst>
                                            <p:cond delay="0"/>
                                          </p:stCondLst>
                                        </p:cTn>
                                        <p:tgtEl>
                                          <p:spTgt spid="5"/>
                                        </p:tgtEl>
                                        <p:attrNameLst>
                                          <p:attrName>r</p:attrName>
                                        </p:attrNameLst>
                                      </p:cBhvr>
                                    </p:animRot>
                                  </p:childTnLst>
                                </p:cTn>
                              </p:par>
                            </p:childTnLst>
                          </p:cTn>
                        </p:par>
                        <p:par>
                          <p:cTn id="15" fill="hold">
                            <p:stCondLst>
                              <p:cond delay="15000"/>
                            </p:stCondLst>
                            <p:childTnLst>
                              <p:par>
                                <p:cTn id="16" presetID="12" presetClass="entr" presetSubtype="4" fill="hold" nodeType="afterEffect">
                                  <p:stCondLst>
                                    <p:cond delay="2000"/>
                                  </p:stCondLst>
                                  <p:childTnLst>
                                    <p:set>
                                      <p:cBhvr>
                                        <p:cTn id="17" dur="1" fill="hold">
                                          <p:stCondLst>
                                            <p:cond delay="0"/>
                                          </p:stCondLst>
                                        </p:cTn>
                                        <p:tgtEl>
                                          <p:spTgt spid="6"/>
                                        </p:tgtEl>
                                        <p:attrNameLst>
                                          <p:attrName>style.visibility</p:attrName>
                                        </p:attrNameLst>
                                      </p:cBhvr>
                                      <p:to>
                                        <p:strVal val="visible"/>
                                      </p:to>
                                    </p:set>
                                    <p:animEffect transition="in" filter="slide(fromBottom)">
                                      <p:cBhvr>
                                        <p:cTn id="18"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srgbClr val="FF0000"/>
                </a:solidFill>
              </a:rPr>
              <a:t>解説</a:t>
            </a:r>
            <a:endParaRPr lang="en-US" altLang="ja-JP" sz="3600" dirty="0"/>
          </a:p>
          <a:p>
            <a:pPr fontAlgn="auto">
              <a:spcBef>
                <a:spcPts val="0"/>
              </a:spcBef>
              <a:spcAft>
                <a:spcPts val="0"/>
              </a:spcAft>
              <a:defRPr/>
            </a:pPr>
            <a:r>
              <a:rPr lang="ja-JP" altLang="en-US" sz="2800" dirty="0">
                <a:solidFill>
                  <a:schemeClr val="tx1">
                    <a:lumMod val="50000"/>
                  </a:schemeClr>
                </a:solidFill>
              </a:rPr>
              <a:t>近年，ブラジル国内でも，受験競争が厳しくなっており，子供を高校までは私学のレベルの高い学校に通わせたり，放課後の塾に通わせたりして，一流大学を目指す家庭も多く見られます。浪人して予備校に通学する生徒も珍しくありません。</a:t>
            </a:r>
            <a:endParaRPr lang="en-US" altLang="ja-JP" sz="2800" dirty="0">
              <a:solidFill>
                <a:schemeClr val="tx1">
                  <a:lumMod val="50000"/>
                </a:schemeClr>
              </a:solidFill>
            </a:endParaRPr>
          </a:p>
          <a:p>
            <a:pPr fontAlgn="auto">
              <a:spcBef>
                <a:spcPts val="0"/>
              </a:spcBef>
              <a:spcAft>
                <a:spcPts val="0"/>
              </a:spcAft>
              <a:defRPr/>
            </a:pPr>
            <a:r>
              <a:rPr lang="ja-JP" altLang="en-US" dirty="0">
                <a:solidFill>
                  <a:schemeClr val="tx1">
                    <a:lumMod val="50000"/>
                  </a:schemeClr>
                </a:solidFill>
              </a:rPr>
              <a:t>＜外務省ウェブサイトより＞</a:t>
            </a:r>
            <a:endParaRPr lang="en-US" altLang="ja-JP" dirty="0">
              <a:solidFill>
                <a:schemeClr val="tx1">
                  <a:lumMod val="50000"/>
                </a:schemeClr>
              </a:solidFill>
            </a:endParaRPr>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867894"/>
            <a:ext cx="960000" cy="720000"/>
          </a:xfrm>
          <a:prstGeom prst="rect">
            <a:avLst/>
          </a:prstGeom>
        </p:spPr>
      </p:pic>
    </p:spTree>
    <p:extLst>
      <p:ext uri="{BB962C8B-B14F-4D97-AF65-F5344CB8AC3E}">
        <p14:creationId xmlns:p14="http://schemas.microsoft.com/office/powerpoint/2010/main" val="94327695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2800" dirty="0">
                <a:solidFill>
                  <a:prstClr val="white"/>
                </a:solidFill>
                <a:latin typeface="Britannic Bold" panose="020B0903060703020204" pitchFamily="34" charset="0"/>
              </a:rPr>
              <a:t>ボールを地面に落とさないように数人でけり合ったり、へディングしたりする、東南アジア各地で９世紀頃から行われている「足のバレーボール」とも呼ばれる球技は何か。</a:t>
            </a:r>
          </a:p>
        </p:txBody>
      </p:sp>
      <p:sp>
        <p:nvSpPr>
          <p:cNvPr id="6" name="六角形 5"/>
          <p:cNvSpPr/>
          <p:nvPr/>
        </p:nvSpPr>
        <p:spPr>
          <a:xfrm>
            <a:off x="4642088" y="3364780"/>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ja-JP" altLang="en-US" sz="3600" dirty="0">
                <a:latin typeface="Britannic Bold" panose="020B0903060703020204" pitchFamily="34" charset="0"/>
              </a:rPr>
              <a:t>セパタクロー</a:t>
            </a:r>
            <a:endParaRPr lang="ja-JP" altLang="en-US" sz="3600" dirty="0"/>
          </a:p>
        </p:txBody>
      </p:sp>
      <p:sp>
        <p:nvSpPr>
          <p:cNvPr id="8" name="六角形 7"/>
          <p:cNvSpPr/>
          <p:nvPr/>
        </p:nvSpPr>
        <p:spPr>
          <a:xfrm>
            <a:off x="4644008" y="2572692"/>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ja-JP" altLang="en-US" sz="3600" dirty="0">
                <a:latin typeface="Britannic Bold" panose="020B0903060703020204" pitchFamily="34" charset="0"/>
              </a:rPr>
              <a:t>ラクロス</a:t>
            </a:r>
            <a:endParaRPr lang="ja-JP" altLang="en-US" sz="3600" dirty="0"/>
          </a:p>
        </p:txBody>
      </p:sp>
      <p:sp>
        <p:nvSpPr>
          <p:cNvPr id="9" name="六角形 8"/>
          <p:cNvSpPr/>
          <p:nvPr/>
        </p:nvSpPr>
        <p:spPr>
          <a:xfrm>
            <a:off x="4644008" y="1780604"/>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ja-JP" altLang="en-US" sz="3600" dirty="0">
                <a:solidFill>
                  <a:prstClr val="white"/>
                </a:solidFill>
                <a:latin typeface="Britannic Bold" panose="020B0903060703020204" pitchFamily="34" charset="0"/>
              </a:rPr>
              <a:t>ゴールボール</a:t>
            </a:r>
            <a:endParaRPr lang="ja-JP" altLang="en-US" sz="3600" dirty="0">
              <a:latin typeface="Britannic Bold" panose="020B0903060703020204" pitchFamily="34" charset="0"/>
            </a:endParaRP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第７問</a:t>
            </a:r>
            <a:endParaRPr lang="en-US" altLang="ja-JP" sz="2400" dirty="0">
              <a:solidFill>
                <a:prstClr val="white"/>
              </a:solidFill>
              <a:latin typeface="Britannic Bold" panose="020B0903060703020204" pitchFamily="34" charset="0"/>
            </a:endParaRPr>
          </a:p>
        </p:txBody>
      </p:sp>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sp>
        <p:nvSpPr>
          <p:cNvPr id="10" name="六角形 9">
            <a:extLst>
              <a:ext uri="{FF2B5EF4-FFF2-40B4-BE49-F238E27FC236}">
                <a16:creationId xmlns:a16="http://schemas.microsoft.com/office/drawing/2014/main" id="{5EF1657C-736F-4CDF-9727-9F72D959F31E}"/>
              </a:ext>
            </a:extLst>
          </p:cNvPr>
          <p:cNvSpPr/>
          <p:nvPr/>
        </p:nvSpPr>
        <p:spPr>
          <a:xfrm>
            <a:off x="4644008" y="4155926"/>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D. </a:t>
            </a:r>
            <a:r>
              <a:rPr lang="ja-JP" altLang="en-US" sz="3600" dirty="0">
                <a:latin typeface="Britannic Bold" panose="020B0903060703020204" pitchFamily="34" charset="0"/>
              </a:rPr>
              <a:t>アルティメット</a:t>
            </a:r>
          </a:p>
        </p:txBody>
      </p:sp>
      <p:pic>
        <p:nvPicPr>
          <p:cNvPr id="3" name="図 2" descr="食品, 持つ, テーブル, ホワイト が含まれている画像&#10;&#10;自動的に生成された説明">
            <a:extLst>
              <a:ext uri="{FF2B5EF4-FFF2-40B4-BE49-F238E27FC236}">
                <a16:creationId xmlns:a16="http://schemas.microsoft.com/office/drawing/2014/main" id="{763AEDB9-E4E4-F3D1-CD0C-B4041626F1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Tree>
    <p:extLst>
      <p:ext uri="{BB962C8B-B14F-4D97-AF65-F5344CB8AC3E}">
        <p14:creationId xmlns:p14="http://schemas.microsoft.com/office/powerpoint/2010/main" val="1063279229"/>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10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fade">
                                      <p:cBhvr>
                                        <p:cTn id="34" dur="500"/>
                                        <p:tgtEl>
                                          <p:spTgt spid="10">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mph" presetSubtype="2" repeatCount="10000" fill="hold" nodeType="clickEffect">
                                  <p:stCondLst>
                                    <p:cond delay="0"/>
                                  </p:stCondLst>
                                  <p:childTnLst>
                                    <p:animClr clrSpc="rgb" dir="cw">
                                      <p:cBhvr>
                                        <p:cTn id="38" dur="500" fill="hold"/>
                                        <p:tgtEl>
                                          <p:spTgt spid="6"/>
                                        </p:tgtEl>
                                        <p:attrNameLst>
                                          <p:attrName>fillcolor</p:attrName>
                                        </p:attrNameLst>
                                      </p:cBhvr>
                                      <p:to>
                                        <a:srgbClr val="FF9900"/>
                                      </p:to>
                                    </p:animClr>
                                    <p:set>
                                      <p:cBhvr>
                                        <p:cTn id="39" dur="500" fill="hold"/>
                                        <p:tgtEl>
                                          <p:spTgt spid="6"/>
                                        </p:tgtEl>
                                        <p:attrNameLst>
                                          <p:attrName>fill.type</p:attrName>
                                        </p:attrNameLst>
                                      </p:cBhvr>
                                      <p:to>
                                        <p:strVal val="solid"/>
                                      </p:to>
                                    </p:set>
                                    <p:set>
                                      <p:cBhvr>
                                        <p:cTn id="40" dur="500" fill="hold"/>
                                        <p:tgtEl>
                                          <p:spTgt spid="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srgbClr val="FF0000"/>
                </a:solidFill>
              </a:rPr>
              <a:t>解説</a:t>
            </a:r>
            <a:endParaRPr lang="en-US" altLang="ja-JP" sz="3600" dirty="0"/>
          </a:p>
          <a:p>
            <a:pPr fontAlgn="auto">
              <a:spcBef>
                <a:spcPts val="0"/>
              </a:spcBef>
              <a:spcAft>
                <a:spcPts val="0"/>
              </a:spcAft>
              <a:defRPr/>
            </a:pPr>
            <a:r>
              <a:rPr lang="ja-JP" altLang="en-US" sz="2800" dirty="0">
                <a:solidFill>
                  <a:schemeClr val="tx1">
                    <a:lumMod val="50000"/>
                  </a:schemeClr>
                </a:solidFill>
              </a:rPr>
              <a:t>東南アジア で </a:t>
            </a:r>
            <a:r>
              <a:rPr lang="en-US" altLang="ja-JP" sz="2800" dirty="0">
                <a:solidFill>
                  <a:schemeClr val="tx1">
                    <a:lumMod val="50000"/>
                  </a:schemeClr>
                </a:solidFill>
              </a:rPr>
              <a:t>9</a:t>
            </a:r>
            <a:r>
              <a:rPr lang="ja-JP" altLang="en-US" sz="2800" dirty="0">
                <a:solidFill>
                  <a:schemeClr val="tx1">
                    <a:lumMod val="50000"/>
                  </a:schemeClr>
                </a:solidFill>
              </a:rPr>
              <a:t>世紀 ごろから行われている 球近代スポーツ。 セパは マレー語 で「蹴る」、タクローは タイ語 で「籐製のボール」を意味する </a:t>
            </a:r>
            <a:r>
              <a:rPr lang="en-US" altLang="ja-JP" sz="2800" dirty="0">
                <a:solidFill>
                  <a:schemeClr val="tx1">
                    <a:lumMod val="50000"/>
                  </a:schemeClr>
                </a:solidFill>
              </a:rPr>
              <a:t> </a:t>
            </a:r>
            <a:r>
              <a:rPr lang="ja-JP" altLang="en-US" sz="2800" dirty="0">
                <a:solidFill>
                  <a:schemeClr val="tx1">
                    <a:lumMod val="50000"/>
                  </a:schemeClr>
                </a:solidFill>
              </a:rPr>
              <a:t>。 籐球 （とうきゅう）とも言い、足のバレーボールとも呼ばれる。 </a:t>
            </a:r>
            <a:endParaRPr lang="en-US" altLang="ja-JP" sz="2800" dirty="0">
              <a:solidFill>
                <a:schemeClr val="tx1">
                  <a:lumMod val="50000"/>
                </a:schemeClr>
              </a:solidFill>
            </a:endParaRPr>
          </a:p>
          <a:p>
            <a:pPr fontAlgn="auto">
              <a:spcBef>
                <a:spcPts val="0"/>
              </a:spcBef>
              <a:spcAft>
                <a:spcPts val="0"/>
              </a:spcAft>
              <a:defRPr/>
            </a:pPr>
            <a:r>
              <a:rPr lang="ja-JP" altLang="en-US" sz="2800" dirty="0">
                <a:solidFill>
                  <a:schemeClr val="tx1">
                    <a:lumMod val="50000"/>
                  </a:schemeClr>
                </a:solidFill>
              </a:rPr>
              <a:t>田舎で若者が楽しんでいる姿も</a:t>
            </a:r>
            <a:endParaRPr lang="en-US" altLang="ja-JP" sz="2800" dirty="0">
              <a:solidFill>
                <a:schemeClr val="tx1">
                  <a:lumMod val="50000"/>
                </a:schemeClr>
              </a:solidFill>
            </a:endParaRPr>
          </a:p>
          <a:p>
            <a:pPr fontAlgn="auto">
              <a:spcBef>
                <a:spcPts val="0"/>
              </a:spcBef>
              <a:spcAft>
                <a:spcPts val="0"/>
              </a:spcAft>
              <a:defRPr/>
            </a:pPr>
            <a:r>
              <a:rPr lang="ja-JP" altLang="en-US" sz="2800" dirty="0">
                <a:solidFill>
                  <a:schemeClr val="tx1">
                    <a:lumMod val="50000"/>
                  </a:schemeClr>
                </a:solidFill>
              </a:rPr>
              <a:t>よく見られる。</a:t>
            </a:r>
            <a:endParaRPr lang="en-US" altLang="ja-JP" sz="2800" dirty="0">
              <a:solidFill>
                <a:schemeClr val="tx1">
                  <a:lumMod val="50000"/>
                </a:schemeClr>
              </a:solidFill>
            </a:endParaRPr>
          </a:p>
          <a:p>
            <a:pPr fontAlgn="auto">
              <a:spcBef>
                <a:spcPts val="0"/>
              </a:spcBef>
              <a:spcAft>
                <a:spcPts val="0"/>
              </a:spcAft>
              <a:defRPr/>
            </a:pPr>
            <a:r>
              <a:rPr lang="ja-JP" altLang="en-US" sz="1400" dirty="0">
                <a:solidFill>
                  <a:schemeClr val="tx1">
                    <a:lumMod val="50000"/>
                  </a:schemeClr>
                </a:solidFill>
                <a:hlinkClick r:id="rId2" action="ppaction://hlinkfile"/>
              </a:rPr>
              <a:t>＜動画＞</a:t>
            </a:r>
            <a:endParaRPr lang="en-US" altLang="ja-JP" sz="1400" dirty="0">
              <a:solidFill>
                <a:schemeClr val="tx1">
                  <a:lumMod val="50000"/>
                </a:schemeClr>
              </a:solidFill>
            </a:endParaRPr>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6336" y="3867894"/>
            <a:ext cx="960000" cy="720000"/>
          </a:xfrm>
          <a:prstGeom prst="rect">
            <a:avLst/>
          </a:prstGeom>
        </p:spPr>
      </p:pic>
    </p:spTree>
    <p:extLst>
      <p:ext uri="{BB962C8B-B14F-4D97-AF65-F5344CB8AC3E}">
        <p14:creationId xmlns:p14="http://schemas.microsoft.com/office/powerpoint/2010/main" val="246673488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2000" dirty="0">
                <a:solidFill>
                  <a:prstClr val="white"/>
                </a:solidFill>
                <a:latin typeface="Britannic Bold" panose="020B0903060703020204" pitchFamily="34" charset="0"/>
              </a:rPr>
              <a:t>世界中で新しいスポーツが生まれています。次の中で実在するスポーツはどれか。</a:t>
            </a:r>
            <a:endParaRPr lang="en-US" altLang="ja-JP" sz="2000" dirty="0">
              <a:solidFill>
                <a:prstClr val="white"/>
              </a:solidFill>
              <a:latin typeface="Britannic Bold" panose="020B0903060703020204" pitchFamily="34" charset="0"/>
            </a:endParaRPr>
          </a:p>
          <a:p>
            <a:pPr lvl="0" fontAlgn="auto">
              <a:spcBef>
                <a:spcPts val="0"/>
              </a:spcBef>
              <a:spcAft>
                <a:spcPts val="0"/>
              </a:spcAft>
              <a:defRPr/>
            </a:pPr>
            <a:endParaRPr lang="ja-JP" altLang="en-US" sz="900" dirty="0">
              <a:solidFill>
                <a:prstClr val="white"/>
              </a:solidFill>
              <a:latin typeface="Britannic Bold" panose="020B0903060703020204" pitchFamily="34" charset="0"/>
            </a:endParaRPr>
          </a:p>
          <a:p>
            <a:pPr lvl="0" fontAlgn="auto">
              <a:spcBef>
                <a:spcPts val="0"/>
              </a:spcBef>
              <a:spcAft>
                <a:spcPts val="0"/>
              </a:spcAft>
              <a:defRPr/>
            </a:pPr>
            <a:r>
              <a:rPr lang="ja-JP" altLang="en-US" sz="2000" dirty="0">
                <a:solidFill>
                  <a:prstClr val="white"/>
                </a:solidFill>
                <a:latin typeface="Britannic Bold" panose="020B0903060703020204" pitchFamily="34" charset="0"/>
              </a:rPr>
              <a:t>チェスとボクシングを交互に行うチェスボクシング。</a:t>
            </a:r>
            <a:endParaRPr lang="en-US" altLang="ja-JP" sz="2000" dirty="0">
              <a:solidFill>
                <a:prstClr val="white"/>
              </a:solidFill>
              <a:latin typeface="Britannic Bold" panose="020B0903060703020204" pitchFamily="34" charset="0"/>
            </a:endParaRPr>
          </a:p>
          <a:p>
            <a:pPr lvl="0" fontAlgn="auto">
              <a:spcBef>
                <a:spcPts val="0"/>
              </a:spcBef>
              <a:spcAft>
                <a:spcPts val="0"/>
              </a:spcAft>
              <a:defRPr/>
            </a:pPr>
            <a:endParaRPr lang="ja-JP" altLang="en-US" sz="900" dirty="0">
              <a:solidFill>
                <a:prstClr val="white"/>
              </a:solidFill>
              <a:latin typeface="Britannic Bold" panose="020B0903060703020204" pitchFamily="34" charset="0"/>
            </a:endParaRPr>
          </a:p>
          <a:p>
            <a:pPr lvl="0" fontAlgn="auto">
              <a:spcBef>
                <a:spcPts val="0"/>
              </a:spcBef>
              <a:spcAft>
                <a:spcPts val="0"/>
              </a:spcAft>
              <a:defRPr/>
            </a:pPr>
            <a:r>
              <a:rPr lang="ja-JP" altLang="en-US" sz="2000">
                <a:solidFill>
                  <a:prstClr val="white"/>
                </a:solidFill>
                <a:latin typeface="Britannic Bold" panose="020B0903060703020204" pitchFamily="34" charset="0"/>
              </a:rPr>
              <a:t>大きめのラケット</a:t>
            </a:r>
            <a:r>
              <a:rPr lang="ja-JP" altLang="en-US" sz="2000" dirty="0">
                <a:solidFill>
                  <a:prstClr val="white"/>
                </a:solidFill>
                <a:latin typeface="Britannic Bold" panose="020B0903060703020204" pitchFamily="34" charset="0"/>
              </a:rPr>
              <a:t>でバレーボールを打ち合うバレーテニス。</a:t>
            </a:r>
            <a:endParaRPr lang="en-US" altLang="ja-JP" sz="2000" dirty="0">
              <a:solidFill>
                <a:prstClr val="white"/>
              </a:solidFill>
              <a:latin typeface="Britannic Bold" panose="020B0903060703020204" pitchFamily="34" charset="0"/>
            </a:endParaRPr>
          </a:p>
          <a:p>
            <a:pPr lvl="0" fontAlgn="auto">
              <a:spcBef>
                <a:spcPts val="0"/>
              </a:spcBef>
              <a:spcAft>
                <a:spcPts val="0"/>
              </a:spcAft>
              <a:defRPr/>
            </a:pPr>
            <a:endParaRPr lang="ja-JP" altLang="en-US" sz="900" dirty="0">
              <a:solidFill>
                <a:prstClr val="white"/>
              </a:solidFill>
              <a:latin typeface="Britannic Bold" panose="020B0903060703020204" pitchFamily="34" charset="0"/>
            </a:endParaRPr>
          </a:p>
          <a:p>
            <a:pPr lvl="0" fontAlgn="auto">
              <a:spcBef>
                <a:spcPts val="0"/>
              </a:spcBef>
              <a:spcAft>
                <a:spcPts val="0"/>
              </a:spcAft>
              <a:defRPr/>
            </a:pPr>
            <a:r>
              <a:rPr lang="ja-JP" altLang="en-US" sz="2000" dirty="0">
                <a:solidFill>
                  <a:prstClr val="white"/>
                </a:solidFill>
                <a:latin typeface="Britannic Bold" panose="020B0903060703020204" pitchFamily="34" charset="0"/>
              </a:rPr>
              <a:t>右手のみ使ってよいライトハンドバスケット。</a:t>
            </a:r>
            <a:endParaRPr lang="en-US" altLang="ja-JP" sz="2000" dirty="0">
              <a:solidFill>
                <a:prstClr val="white"/>
              </a:solidFill>
              <a:latin typeface="Britannic Bold" panose="020B0903060703020204" pitchFamily="34" charset="0"/>
            </a:endParaRPr>
          </a:p>
          <a:p>
            <a:pPr lvl="0" fontAlgn="auto">
              <a:spcBef>
                <a:spcPts val="0"/>
              </a:spcBef>
              <a:spcAft>
                <a:spcPts val="0"/>
              </a:spcAft>
              <a:defRPr/>
            </a:pPr>
            <a:endParaRPr lang="ja-JP" altLang="en-US" sz="900" dirty="0">
              <a:solidFill>
                <a:prstClr val="white"/>
              </a:solidFill>
              <a:latin typeface="Britannic Bold" panose="020B0903060703020204" pitchFamily="34" charset="0"/>
            </a:endParaRPr>
          </a:p>
          <a:p>
            <a:pPr lvl="0" fontAlgn="auto">
              <a:spcBef>
                <a:spcPts val="0"/>
              </a:spcBef>
              <a:spcAft>
                <a:spcPts val="0"/>
              </a:spcAft>
              <a:defRPr/>
            </a:pPr>
            <a:r>
              <a:rPr lang="ja-JP" altLang="en-US" sz="2000" dirty="0">
                <a:solidFill>
                  <a:prstClr val="white"/>
                </a:solidFill>
                <a:latin typeface="Britannic Bold" panose="020B0903060703020204" pitchFamily="34" charset="0"/>
              </a:rPr>
              <a:t>ラグビーボールでサッカーをするラグビーサッカー。</a:t>
            </a:r>
          </a:p>
          <a:p>
            <a:pPr lvl="0" fontAlgn="auto">
              <a:spcBef>
                <a:spcPts val="0"/>
              </a:spcBef>
              <a:spcAft>
                <a:spcPts val="0"/>
              </a:spcAft>
              <a:defRPr/>
            </a:pPr>
            <a:endParaRPr lang="ja-JP" altLang="en-US" sz="2000" dirty="0">
              <a:solidFill>
                <a:prstClr val="white"/>
              </a:solidFill>
              <a:latin typeface="Britannic Bold" panose="020B0903060703020204" pitchFamily="34" charset="0"/>
            </a:endParaRPr>
          </a:p>
        </p:txBody>
      </p:sp>
      <p:sp>
        <p:nvSpPr>
          <p:cNvPr id="6" name="六角形 5"/>
          <p:cNvSpPr/>
          <p:nvPr/>
        </p:nvSpPr>
        <p:spPr>
          <a:xfrm>
            <a:off x="4642088" y="1780604"/>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ja-JP" altLang="en-US" sz="2800" dirty="0">
                <a:latin typeface="Britannic Bold" panose="020B0903060703020204" pitchFamily="34" charset="0"/>
              </a:rPr>
              <a:t>チェスボクシング</a:t>
            </a:r>
            <a:endParaRPr lang="ja-JP" altLang="en-US" sz="2800" dirty="0"/>
          </a:p>
        </p:txBody>
      </p:sp>
      <p:sp>
        <p:nvSpPr>
          <p:cNvPr id="8" name="六角形 7"/>
          <p:cNvSpPr/>
          <p:nvPr/>
        </p:nvSpPr>
        <p:spPr>
          <a:xfrm>
            <a:off x="4644008" y="2572692"/>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ja-JP" altLang="en-US" sz="2800" dirty="0">
                <a:latin typeface="Britannic Bold" panose="020B0903060703020204" pitchFamily="34" charset="0"/>
              </a:rPr>
              <a:t>バレーテニス</a:t>
            </a:r>
            <a:endParaRPr lang="ja-JP" altLang="en-US" sz="2800" dirty="0"/>
          </a:p>
        </p:txBody>
      </p:sp>
      <p:sp>
        <p:nvSpPr>
          <p:cNvPr id="9" name="六角形 8"/>
          <p:cNvSpPr/>
          <p:nvPr/>
        </p:nvSpPr>
        <p:spPr>
          <a:xfrm>
            <a:off x="4644008" y="3363838"/>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ja-JP" altLang="en-US" sz="2700" dirty="0">
                <a:latin typeface="Britannic Bold" panose="020B0903060703020204" pitchFamily="34" charset="0"/>
              </a:rPr>
              <a:t>ライトハンドバスケ</a:t>
            </a: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第８問</a:t>
            </a:r>
            <a:endParaRPr lang="en-US" altLang="ja-JP" sz="2400" dirty="0">
              <a:solidFill>
                <a:prstClr val="white"/>
              </a:solidFill>
              <a:latin typeface="Britannic Bold" panose="020B0903060703020204" pitchFamily="34" charset="0"/>
            </a:endParaRPr>
          </a:p>
        </p:txBody>
      </p:sp>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sp>
        <p:nvSpPr>
          <p:cNvPr id="10" name="六角形 9">
            <a:extLst>
              <a:ext uri="{FF2B5EF4-FFF2-40B4-BE49-F238E27FC236}">
                <a16:creationId xmlns:a16="http://schemas.microsoft.com/office/drawing/2014/main" id="{5EF1657C-736F-4CDF-9727-9F72D959F31E}"/>
              </a:ext>
            </a:extLst>
          </p:cNvPr>
          <p:cNvSpPr/>
          <p:nvPr/>
        </p:nvSpPr>
        <p:spPr>
          <a:xfrm>
            <a:off x="4644008" y="4155926"/>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D. </a:t>
            </a:r>
            <a:r>
              <a:rPr lang="ja-JP" altLang="en-US" sz="2800" dirty="0">
                <a:latin typeface="Britannic Bold" panose="020B0903060703020204" pitchFamily="34" charset="0"/>
              </a:rPr>
              <a:t>ラグビーサッカー</a:t>
            </a:r>
          </a:p>
        </p:txBody>
      </p:sp>
      <p:pic>
        <p:nvPicPr>
          <p:cNvPr id="3" name="図 2" descr="食品, 持つ, テーブル, ホワイト が含まれている画像&#10;&#10;自動的に生成された説明">
            <a:extLst>
              <a:ext uri="{FF2B5EF4-FFF2-40B4-BE49-F238E27FC236}">
                <a16:creationId xmlns:a16="http://schemas.microsoft.com/office/drawing/2014/main" id="{6122B31F-5B3A-6A63-BC78-B86A5C5EE6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Tree>
    <p:extLst>
      <p:ext uri="{BB962C8B-B14F-4D97-AF65-F5344CB8AC3E}">
        <p14:creationId xmlns:p14="http://schemas.microsoft.com/office/powerpoint/2010/main" val="3186540171"/>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10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500"/>
                                        <p:tgtEl>
                                          <p:spTgt spid="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fade">
                                      <p:cBhvr>
                                        <p:cTn id="34" dur="500"/>
                                        <p:tgtEl>
                                          <p:spTgt spid="10">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mph" presetSubtype="2" repeatCount="10000" fill="hold" nodeType="clickEffect">
                                  <p:stCondLst>
                                    <p:cond delay="0"/>
                                  </p:stCondLst>
                                  <p:childTnLst>
                                    <p:animClr clrSpc="rgb" dir="cw">
                                      <p:cBhvr>
                                        <p:cTn id="38" dur="500" fill="hold"/>
                                        <p:tgtEl>
                                          <p:spTgt spid="6"/>
                                        </p:tgtEl>
                                        <p:attrNameLst>
                                          <p:attrName>fillcolor</p:attrName>
                                        </p:attrNameLst>
                                      </p:cBhvr>
                                      <p:to>
                                        <a:srgbClr val="FF9900"/>
                                      </p:to>
                                    </p:animClr>
                                    <p:set>
                                      <p:cBhvr>
                                        <p:cTn id="39" dur="500" fill="hold"/>
                                        <p:tgtEl>
                                          <p:spTgt spid="6"/>
                                        </p:tgtEl>
                                        <p:attrNameLst>
                                          <p:attrName>fill.type</p:attrName>
                                        </p:attrNameLst>
                                      </p:cBhvr>
                                      <p:to>
                                        <p:strVal val="solid"/>
                                      </p:to>
                                    </p:set>
                                    <p:set>
                                      <p:cBhvr>
                                        <p:cTn id="40" dur="500" fill="hold"/>
                                        <p:tgtEl>
                                          <p:spTgt spid="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srgbClr val="FF0000"/>
                </a:solidFill>
              </a:rPr>
              <a:t>解説</a:t>
            </a:r>
            <a:endParaRPr lang="en-US" altLang="ja-JP" sz="3600" dirty="0"/>
          </a:p>
          <a:p>
            <a:pPr fontAlgn="auto">
              <a:spcBef>
                <a:spcPts val="0"/>
              </a:spcBef>
              <a:spcAft>
                <a:spcPts val="0"/>
              </a:spcAft>
              <a:defRPr/>
            </a:pPr>
            <a:r>
              <a:rPr lang="ja-JP" altLang="en-US" sz="2800" dirty="0">
                <a:solidFill>
                  <a:schemeClr val="tx1">
                    <a:lumMod val="50000"/>
                  </a:schemeClr>
                </a:solidFill>
              </a:rPr>
              <a:t>チェスボクシングは、</a:t>
            </a:r>
            <a:r>
              <a:rPr lang="en-US" altLang="ja-JP" sz="2800" dirty="0">
                <a:solidFill>
                  <a:schemeClr val="tx1">
                    <a:lumMod val="50000"/>
                  </a:schemeClr>
                </a:solidFill>
              </a:rPr>
              <a:t>2003</a:t>
            </a:r>
            <a:r>
              <a:rPr lang="ja-JP" altLang="en-US" sz="2800" dirty="0">
                <a:solidFill>
                  <a:schemeClr val="tx1">
                    <a:lumMod val="50000"/>
                  </a:schemeClr>
                </a:solidFill>
              </a:rPr>
              <a:t>年にオランダ人アーティストのイップ・ルービングが団体を立ち上げ人気が出始めた。</a:t>
            </a:r>
          </a:p>
          <a:p>
            <a:pPr fontAlgn="auto">
              <a:spcBef>
                <a:spcPts val="0"/>
              </a:spcBef>
              <a:spcAft>
                <a:spcPts val="0"/>
              </a:spcAft>
              <a:defRPr/>
            </a:pPr>
            <a:r>
              <a:rPr lang="ja-JP" altLang="en-US" sz="2800" dirty="0">
                <a:solidFill>
                  <a:schemeClr val="tx1">
                    <a:lumMod val="50000"/>
                  </a:schemeClr>
                </a:solidFill>
              </a:rPr>
              <a:t>勝つには交互に行われる</a:t>
            </a:r>
            <a:r>
              <a:rPr lang="en-US" altLang="ja-JP" sz="2800" dirty="0">
                <a:solidFill>
                  <a:schemeClr val="tx1">
                    <a:lumMod val="50000"/>
                  </a:schemeClr>
                </a:solidFill>
              </a:rPr>
              <a:t>4</a:t>
            </a:r>
            <a:r>
              <a:rPr lang="ja-JP" altLang="en-US" sz="2800" dirty="0">
                <a:solidFill>
                  <a:schemeClr val="tx1">
                    <a:lumMod val="50000"/>
                  </a:schemeClr>
                </a:solidFill>
              </a:rPr>
              <a:t>分間のチェス</a:t>
            </a:r>
            <a:r>
              <a:rPr lang="en-US" altLang="ja-JP" sz="2800" dirty="0">
                <a:solidFill>
                  <a:schemeClr val="tx1">
                    <a:lumMod val="50000"/>
                  </a:schemeClr>
                </a:solidFill>
              </a:rPr>
              <a:t>(</a:t>
            </a:r>
            <a:r>
              <a:rPr lang="ja-JP" altLang="en-US" sz="2800" dirty="0">
                <a:solidFill>
                  <a:schemeClr val="tx1">
                    <a:lumMod val="50000"/>
                  </a:schemeClr>
                </a:solidFill>
              </a:rPr>
              <a:t>奇数ラウンド</a:t>
            </a:r>
            <a:r>
              <a:rPr lang="en-US" altLang="ja-JP" sz="2800" dirty="0">
                <a:solidFill>
                  <a:schemeClr val="tx1">
                    <a:lumMod val="50000"/>
                  </a:schemeClr>
                </a:solidFill>
              </a:rPr>
              <a:t>)</a:t>
            </a:r>
            <a:r>
              <a:rPr lang="ja-JP" altLang="en-US" sz="2800" dirty="0">
                <a:solidFill>
                  <a:schemeClr val="tx1">
                    <a:lumMod val="50000"/>
                  </a:schemeClr>
                </a:solidFill>
              </a:rPr>
              <a:t>か</a:t>
            </a:r>
            <a:r>
              <a:rPr lang="en-US" altLang="ja-JP" sz="2800" dirty="0">
                <a:solidFill>
                  <a:schemeClr val="tx1">
                    <a:lumMod val="50000"/>
                  </a:schemeClr>
                </a:solidFill>
              </a:rPr>
              <a:t>2</a:t>
            </a:r>
            <a:r>
              <a:rPr lang="ja-JP" altLang="en-US" sz="2800" dirty="0">
                <a:solidFill>
                  <a:schemeClr val="tx1">
                    <a:lumMod val="50000"/>
                  </a:schemeClr>
                </a:solidFill>
              </a:rPr>
              <a:t>分間のボクシング</a:t>
            </a:r>
            <a:r>
              <a:rPr lang="en-US" altLang="ja-JP" sz="2800" dirty="0">
                <a:solidFill>
                  <a:schemeClr val="tx1">
                    <a:lumMod val="50000"/>
                  </a:schemeClr>
                </a:solidFill>
              </a:rPr>
              <a:t>(</a:t>
            </a:r>
            <a:r>
              <a:rPr lang="ja-JP" altLang="en-US" sz="2800" dirty="0">
                <a:solidFill>
                  <a:schemeClr val="tx1">
                    <a:lumMod val="50000"/>
                  </a:schemeClr>
                </a:solidFill>
              </a:rPr>
              <a:t>偶数ラウンド</a:t>
            </a:r>
            <a:r>
              <a:rPr lang="en-US" altLang="ja-JP" sz="2800" dirty="0">
                <a:solidFill>
                  <a:schemeClr val="tx1">
                    <a:lumMod val="50000"/>
                  </a:schemeClr>
                </a:solidFill>
              </a:rPr>
              <a:t>)</a:t>
            </a:r>
            <a:r>
              <a:rPr lang="ja-JP" altLang="en-US" sz="2800" dirty="0">
                <a:solidFill>
                  <a:schemeClr val="tx1">
                    <a:lumMod val="50000"/>
                  </a:schemeClr>
                </a:solidFill>
              </a:rPr>
              <a:t>のどちらかで勝てばいい。</a:t>
            </a:r>
            <a:endParaRPr lang="en-US" altLang="ja-JP" sz="2800" dirty="0">
              <a:solidFill>
                <a:schemeClr val="tx1">
                  <a:lumMod val="50000"/>
                </a:schemeClr>
              </a:solidFill>
            </a:endParaRPr>
          </a:p>
          <a:p>
            <a:pPr fontAlgn="auto">
              <a:spcBef>
                <a:spcPts val="0"/>
              </a:spcBef>
              <a:spcAft>
                <a:spcPts val="0"/>
              </a:spcAft>
              <a:defRPr/>
            </a:pPr>
            <a:r>
              <a:rPr lang="ja-JP" altLang="en-US" sz="2800" dirty="0">
                <a:solidFill>
                  <a:schemeClr val="tx1">
                    <a:lumMod val="50000"/>
                  </a:schemeClr>
                </a:solidFill>
              </a:rPr>
              <a:t>最大</a:t>
            </a:r>
            <a:r>
              <a:rPr lang="en-US" altLang="ja-JP" sz="2800" dirty="0">
                <a:solidFill>
                  <a:schemeClr val="tx1">
                    <a:lumMod val="50000"/>
                  </a:schemeClr>
                </a:solidFill>
              </a:rPr>
              <a:t>11</a:t>
            </a:r>
            <a:r>
              <a:rPr lang="ja-JP" altLang="en-US" sz="2800" dirty="0">
                <a:solidFill>
                  <a:schemeClr val="tx1">
                    <a:lumMod val="50000"/>
                  </a:schemeClr>
                </a:solidFill>
              </a:rPr>
              <a:t>ラウンドまで続く。</a:t>
            </a:r>
            <a:endParaRPr lang="en-US" altLang="ja-JP" sz="2800" dirty="0">
              <a:solidFill>
                <a:schemeClr val="tx1">
                  <a:lumMod val="50000"/>
                </a:schemeClr>
              </a:solidFill>
            </a:endParaRPr>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867894"/>
            <a:ext cx="960000" cy="720000"/>
          </a:xfrm>
          <a:prstGeom prst="rect">
            <a:avLst/>
          </a:prstGeom>
        </p:spPr>
      </p:pic>
    </p:spTree>
    <p:extLst>
      <p:ext uri="{BB962C8B-B14F-4D97-AF65-F5344CB8AC3E}">
        <p14:creationId xmlns:p14="http://schemas.microsoft.com/office/powerpoint/2010/main" val="61505366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2600" dirty="0">
                <a:solidFill>
                  <a:prstClr val="white"/>
                </a:solidFill>
                <a:latin typeface="Britannic Bold" panose="020B0903060703020204" pitchFamily="34" charset="0"/>
              </a:rPr>
              <a:t>ベルリン国際映画祭（ドイツ）でグランプリにあたる金熊賞と、アカデミー賞（アメリカ）の長編アニメ賞を受賞したスタジオジブリ作品は何か。</a:t>
            </a:r>
            <a:endParaRPr lang="en-US" altLang="ja-JP" sz="2600" dirty="0">
              <a:solidFill>
                <a:prstClr val="white"/>
              </a:solidFill>
              <a:latin typeface="Britannic Bold" panose="020B0903060703020204" pitchFamily="34" charset="0"/>
            </a:endParaRPr>
          </a:p>
          <a:p>
            <a:pPr lvl="0" fontAlgn="auto">
              <a:spcBef>
                <a:spcPts val="0"/>
              </a:spcBef>
              <a:spcAft>
                <a:spcPts val="0"/>
              </a:spcAft>
              <a:defRPr/>
            </a:pPr>
            <a:endParaRPr lang="en-US" altLang="ja-JP" sz="2600" dirty="0">
              <a:solidFill>
                <a:prstClr val="white"/>
              </a:solidFill>
              <a:latin typeface="Britannic Bold" panose="020B0903060703020204" pitchFamily="34" charset="0"/>
            </a:endParaRPr>
          </a:p>
          <a:p>
            <a:pPr lvl="0" fontAlgn="auto">
              <a:spcBef>
                <a:spcPts val="0"/>
              </a:spcBef>
              <a:spcAft>
                <a:spcPts val="0"/>
              </a:spcAft>
              <a:defRPr/>
            </a:pPr>
            <a:r>
              <a:rPr lang="ja-JP" altLang="en-US" sz="2200" dirty="0">
                <a:solidFill>
                  <a:prstClr val="white"/>
                </a:solidFill>
                <a:latin typeface="Britannic Bold" panose="020B0903060703020204" pitchFamily="34" charset="0"/>
              </a:rPr>
              <a:t>１９８５年、宮崎駿監督を中心としてスタジオジブリが設立される。</a:t>
            </a:r>
          </a:p>
        </p:txBody>
      </p:sp>
      <p:sp>
        <p:nvSpPr>
          <p:cNvPr id="6" name="六角形 5"/>
          <p:cNvSpPr/>
          <p:nvPr/>
        </p:nvSpPr>
        <p:spPr>
          <a:xfrm>
            <a:off x="4642088" y="4155926"/>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D. </a:t>
            </a:r>
            <a:r>
              <a:rPr lang="ja-JP" altLang="en-US" sz="2700" dirty="0">
                <a:solidFill>
                  <a:prstClr val="white"/>
                </a:solidFill>
                <a:latin typeface="Britannic Bold" panose="020B0903060703020204" pitchFamily="34" charset="0"/>
              </a:rPr>
              <a:t>千と千尋の神隠し</a:t>
            </a:r>
            <a:endParaRPr lang="ja-JP" altLang="en-US" sz="2700" dirty="0"/>
          </a:p>
        </p:txBody>
      </p:sp>
      <p:sp>
        <p:nvSpPr>
          <p:cNvPr id="8" name="六角形 7"/>
          <p:cNvSpPr/>
          <p:nvPr/>
        </p:nvSpPr>
        <p:spPr>
          <a:xfrm>
            <a:off x="4644008" y="2572692"/>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ja-JP" altLang="en-US" sz="2800" dirty="0">
                <a:solidFill>
                  <a:prstClr val="white"/>
                </a:solidFill>
                <a:latin typeface="Britannic Bold" panose="020B0903060703020204" pitchFamily="34" charset="0"/>
              </a:rPr>
              <a:t>ハウルの動く城</a:t>
            </a:r>
            <a:endParaRPr lang="ja-JP" altLang="en-US" sz="2800" dirty="0"/>
          </a:p>
        </p:txBody>
      </p:sp>
      <p:sp>
        <p:nvSpPr>
          <p:cNvPr id="9" name="六角形 8"/>
          <p:cNvSpPr/>
          <p:nvPr/>
        </p:nvSpPr>
        <p:spPr>
          <a:xfrm>
            <a:off x="4644008" y="3363838"/>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ja-JP" altLang="en-US" sz="2700" dirty="0">
                <a:solidFill>
                  <a:prstClr val="white"/>
                </a:solidFill>
                <a:latin typeface="Britannic Bold" panose="020B0903060703020204" pitchFamily="34" charset="0"/>
              </a:rPr>
              <a:t>崖の上のポニョ</a:t>
            </a:r>
            <a:endParaRPr lang="ja-JP" altLang="en-US" sz="2700" dirty="0">
              <a:latin typeface="Britannic Bold" panose="020B0903060703020204" pitchFamily="34" charset="0"/>
            </a:endParaRP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第９問</a:t>
            </a:r>
            <a:endParaRPr lang="en-US" altLang="ja-JP" sz="2400" dirty="0">
              <a:solidFill>
                <a:prstClr val="white"/>
              </a:solidFill>
              <a:latin typeface="Britannic Bold" panose="020B0903060703020204" pitchFamily="34" charset="0"/>
            </a:endParaRPr>
          </a:p>
        </p:txBody>
      </p:sp>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sp>
        <p:nvSpPr>
          <p:cNvPr id="10" name="六角形 9">
            <a:extLst>
              <a:ext uri="{FF2B5EF4-FFF2-40B4-BE49-F238E27FC236}">
                <a16:creationId xmlns:a16="http://schemas.microsoft.com/office/drawing/2014/main" id="{5EF1657C-736F-4CDF-9727-9F72D959F31E}"/>
              </a:ext>
            </a:extLst>
          </p:cNvPr>
          <p:cNvSpPr/>
          <p:nvPr/>
        </p:nvSpPr>
        <p:spPr>
          <a:xfrm>
            <a:off x="4644008" y="1780604"/>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ja-JP" altLang="en-US" sz="2800" dirty="0">
                <a:latin typeface="Britannic Bold" panose="020B0903060703020204" pitchFamily="34" charset="0"/>
              </a:rPr>
              <a:t>もののけ姫</a:t>
            </a:r>
          </a:p>
        </p:txBody>
      </p:sp>
      <p:pic>
        <p:nvPicPr>
          <p:cNvPr id="3" name="図 2" descr="食品, 持つ, テーブル, ホワイト が含まれている画像&#10;&#10;自動的に生成された説明">
            <a:extLst>
              <a:ext uri="{FF2B5EF4-FFF2-40B4-BE49-F238E27FC236}">
                <a16:creationId xmlns:a16="http://schemas.microsoft.com/office/drawing/2014/main" id="{749E33E6-E29A-DE5A-A9CD-42B7FC105C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Tree>
    <p:extLst>
      <p:ext uri="{BB962C8B-B14F-4D97-AF65-F5344CB8AC3E}">
        <p14:creationId xmlns:p14="http://schemas.microsoft.com/office/powerpoint/2010/main" val="3510378967"/>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 calcmode="lin" valueType="num">
                                      <p:cBhvr>
                                        <p:cTn id="22" dur="1000" fill="hold"/>
                                        <p:tgtEl>
                                          <p:spTgt spid="4">
                                            <p:txEl>
                                              <p:pRg st="2" end="2"/>
                                            </p:txEl>
                                          </p:spTgt>
                                        </p:tgtEl>
                                        <p:attrNameLst>
                                          <p:attrName>ppt_w</p:attrName>
                                        </p:attrNameLst>
                                      </p:cBhvr>
                                      <p:tavLst>
                                        <p:tav tm="0">
                                          <p:val>
                                            <p:strVal val="#ppt_w+.3"/>
                                          </p:val>
                                        </p:tav>
                                        <p:tav tm="100000">
                                          <p:val>
                                            <p:strVal val="#ppt_w"/>
                                          </p:val>
                                        </p:tav>
                                      </p:tavLst>
                                    </p:anim>
                                    <p:anim calcmode="lin" valueType="num">
                                      <p:cBhvr>
                                        <p:cTn id="23"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4" dur="1000"/>
                                        <p:tgtEl>
                                          <p:spTgt spid="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fade">
                                      <p:cBhvr>
                                        <p:cTn id="29" dur="500"/>
                                        <p:tgtEl>
                                          <p:spTgt spid="1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fade">
                                      <p:cBhvr>
                                        <p:cTn id="34" dur="1000"/>
                                        <p:tgtEl>
                                          <p:spTgt spid="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animEffect transition="in" filter="fade">
                                      <p:cBhvr>
                                        <p:cTn id="39" dur="500"/>
                                        <p:tgtEl>
                                          <p:spTgt spid="9">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xEl>
                                              <p:pRg st="0" end="0"/>
                                            </p:txEl>
                                          </p:spTgt>
                                        </p:tgtEl>
                                        <p:attrNameLst>
                                          <p:attrName>style.visibility</p:attrName>
                                        </p:attrNameLst>
                                      </p:cBhvr>
                                      <p:to>
                                        <p:strVal val="visible"/>
                                      </p:to>
                                    </p:set>
                                    <p:animEffect transition="in" filter="fade">
                                      <p:cBhvr>
                                        <p:cTn id="44" dur="500"/>
                                        <p:tgtEl>
                                          <p:spTgt spid="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mph" presetSubtype="2" repeatCount="10000" fill="hold" nodeType="clickEffect">
                                  <p:stCondLst>
                                    <p:cond delay="0"/>
                                  </p:stCondLst>
                                  <p:childTnLst>
                                    <p:animClr clrSpc="rgb" dir="cw">
                                      <p:cBhvr>
                                        <p:cTn id="48" dur="500" fill="hold"/>
                                        <p:tgtEl>
                                          <p:spTgt spid="6"/>
                                        </p:tgtEl>
                                        <p:attrNameLst>
                                          <p:attrName>fillcolor</p:attrName>
                                        </p:attrNameLst>
                                      </p:cBhvr>
                                      <p:to>
                                        <a:srgbClr val="FF9900"/>
                                      </p:to>
                                    </p:animClr>
                                    <p:set>
                                      <p:cBhvr>
                                        <p:cTn id="49" dur="500" fill="hold"/>
                                        <p:tgtEl>
                                          <p:spTgt spid="6"/>
                                        </p:tgtEl>
                                        <p:attrNameLst>
                                          <p:attrName>fill.type</p:attrName>
                                        </p:attrNameLst>
                                      </p:cBhvr>
                                      <p:to>
                                        <p:strVal val="solid"/>
                                      </p:to>
                                    </p:set>
                                    <p:set>
                                      <p:cBhvr>
                                        <p:cTn id="50" dur="500" fill="hold"/>
                                        <p:tgtEl>
                                          <p:spTgt spid="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srgbClr val="FF0000"/>
                </a:solidFill>
              </a:rPr>
              <a:t>解説</a:t>
            </a:r>
            <a:endParaRPr lang="en-US" altLang="ja-JP" sz="3600" dirty="0"/>
          </a:p>
          <a:p>
            <a:pPr fontAlgn="auto">
              <a:spcBef>
                <a:spcPts val="0"/>
              </a:spcBef>
              <a:spcAft>
                <a:spcPts val="0"/>
              </a:spcAft>
              <a:defRPr/>
            </a:pPr>
            <a:r>
              <a:rPr lang="ja-JP" altLang="en-US" sz="2800" dirty="0">
                <a:solidFill>
                  <a:schemeClr val="tx1">
                    <a:lumMod val="50000"/>
                  </a:schemeClr>
                </a:solidFill>
              </a:rPr>
              <a:t>ファンタジーの中にも社会性のあるメッセージを盛り込まれた「千と千尋の神隠し」が第</a:t>
            </a:r>
            <a:r>
              <a:rPr lang="en-US" altLang="ja-JP" sz="2800" dirty="0">
                <a:solidFill>
                  <a:schemeClr val="tx1">
                    <a:lumMod val="50000"/>
                  </a:schemeClr>
                </a:solidFill>
              </a:rPr>
              <a:t>52</a:t>
            </a:r>
            <a:r>
              <a:rPr lang="ja-JP" altLang="en-US" sz="2800" dirty="0">
                <a:solidFill>
                  <a:schemeClr val="tx1">
                    <a:lumMod val="50000"/>
                  </a:schemeClr>
                </a:solidFill>
              </a:rPr>
              <a:t>回ベルリン国際映画祭で、アニメとしては初めて金熊賞（グランプリ）を受賞。</a:t>
            </a:r>
            <a:endParaRPr lang="en-US" altLang="ja-JP" sz="2800" dirty="0">
              <a:solidFill>
                <a:schemeClr val="tx1">
                  <a:lumMod val="50000"/>
                </a:schemeClr>
              </a:solidFill>
            </a:endParaRPr>
          </a:p>
          <a:p>
            <a:pPr fontAlgn="auto">
              <a:spcBef>
                <a:spcPts val="0"/>
              </a:spcBef>
              <a:spcAft>
                <a:spcPts val="0"/>
              </a:spcAft>
              <a:defRPr/>
            </a:pPr>
            <a:endParaRPr lang="en-US" altLang="ja-JP" sz="900" dirty="0">
              <a:solidFill>
                <a:schemeClr val="tx1">
                  <a:lumMod val="50000"/>
                </a:schemeClr>
              </a:solidFill>
            </a:endParaRPr>
          </a:p>
          <a:p>
            <a:pPr fontAlgn="auto">
              <a:spcBef>
                <a:spcPts val="0"/>
              </a:spcBef>
              <a:spcAft>
                <a:spcPts val="0"/>
              </a:spcAft>
              <a:defRPr/>
            </a:pPr>
            <a:r>
              <a:rPr lang="ja-JP" altLang="en-US" sz="2800" dirty="0">
                <a:solidFill>
                  <a:schemeClr val="tx1">
                    <a:lumMod val="50000"/>
                  </a:schemeClr>
                </a:solidFill>
              </a:rPr>
              <a:t>ベルリン・ベネチア・カンヌの映画祭は「三大国際映画祭」と呼ばれ、受賞作品は世界的に高い評価を受ける。</a:t>
            </a:r>
            <a:endParaRPr lang="en-US" altLang="ja-JP" sz="2800" dirty="0">
              <a:solidFill>
                <a:schemeClr val="tx1">
                  <a:lumMod val="50000"/>
                </a:schemeClr>
              </a:solidFill>
            </a:endParaRPr>
          </a:p>
          <a:p>
            <a:pPr fontAlgn="auto">
              <a:spcBef>
                <a:spcPts val="0"/>
              </a:spcBef>
              <a:spcAft>
                <a:spcPts val="0"/>
              </a:spcAft>
              <a:defRPr/>
            </a:pPr>
            <a:endParaRPr lang="en-US" altLang="ja-JP" sz="2800" dirty="0">
              <a:solidFill>
                <a:schemeClr val="tx1">
                  <a:lumMod val="50000"/>
                </a:schemeClr>
              </a:solidFill>
            </a:endParaRPr>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867894"/>
            <a:ext cx="960000" cy="720000"/>
          </a:xfrm>
          <a:prstGeom prst="rect">
            <a:avLst/>
          </a:prstGeom>
        </p:spPr>
      </p:pic>
    </p:spTree>
    <p:extLst>
      <p:ext uri="{BB962C8B-B14F-4D97-AF65-F5344CB8AC3E}">
        <p14:creationId xmlns:p14="http://schemas.microsoft.com/office/powerpoint/2010/main" val="330781792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2400" dirty="0">
                <a:solidFill>
                  <a:prstClr val="white"/>
                </a:solidFill>
                <a:latin typeface="Britannic Bold" panose="020B0903060703020204" pitchFamily="34" charset="0"/>
              </a:rPr>
              <a:t>世界中で放送される人気アニメ「ドラえもん」。アメリカで放送されるにあたり登場人物の名前などが、例えば、</a:t>
            </a:r>
            <a:endParaRPr lang="en-US" altLang="ja-JP" sz="2400" dirty="0">
              <a:solidFill>
                <a:prstClr val="white"/>
              </a:solidFill>
              <a:latin typeface="Britannic Bold" panose="020B0903060703020204" pitchFamily="34" charset="0"/>
            </a:endParaRPr>
          </a:p>
          <a:p>
            <a:pPr lvl="0" fontAlgn="auto">
              <a:spcBef>
                <a:spcPts val="0"/>
              </a:spcBef>
              <a:spcAft>
                <a:spcPts val="0"/>
              </a:spcAft>
              <a:defRPr/>
            </a:pPr>
            <a:r>
              <a:rPr lang="ja-JP" altLang="en-US" sz="2400" dirty="0">
                <a:solidFill>
                  <a:prstClr val="white"/>
                </a:solidFill>
                <a:latin typeface="Britannic Bold" panose="020B0903060703020204" pitchFamily="34" charset="0"/>
              </a:rPr>
              <a:t>「しずかちゃん→</a:t>
            </a:r>
            <a:r>
              <a:rPr lang="en-US" altLang="ja-JP" sz="2400" dirty="0">
                <a:solidFill>
                  <a:prstClr val="white"/>
                </a:solidFill>
                <a:latin typeface="Britannic Bold" panose="020B0903060703020204" pitchFamily="34" charset="0"/>
              </a:rPr>
              <a:t>Sue</a:t>
            </a:r>
            <a:r>
              <a:rPr lang="ja-JP" altLang="en-US" sz="2400" dirty="0">
                <a:solidFill>
                  <a:prstClr val="white"/>
                </a:solidFill>
                <a:latin typeface="Britannic Bold" panose="020B0903060703020204" pitchFamily="34" charset="0"/>
              </a:rPr>
              <a:t>」、「ジャイアン→</a:t>
            </a:r>
            <a:r>
              <a:rPr lang="en-US" altLang="ja-JP" sz="2400" dirty="0">
                <a:solidFill>
                  <a:prstClr val="white"/>
                </a:solidFill>
                <a:latin typeface="Britannic Bold" panose="020B0903060703020204" pitchFamily="34" charset="0"/>
              </a:rPr>
              <a:t>Big G</a:t>
            </a:r>
            <a:r>
              <a:rPr lang="ja-JP" altLang="en-US" sz="2400" dirty="0">
                <a:solidFill>
                  <a:prstClr val="white"/>
                </a:solidFill>
                <a:latin typeface="Britannic Bold" panose="020B0903060703020204" pitchFamily="34" charset="0"/>
              </a:rPr>
              <a:t>」</a:t>
            </a:r>
            <a:endParaRPr lang="en-US" altLang="ja-JP" sz="2400" dirty="0">
              <a:solidFill>
                <a:prstClr val="white"/>
              </a:solidFill>
              <a:latin typeface="Britannic Bold" panose="020B0903060703020204" pitchFamily="34" charset="0"/>
            </a:endParaRPr>
          </a:p>
          <a:p>
            <a:pPr lvl="0" fontAlgn="auto">
              <a:spcBef>
                <a:spcPts val="0"/>
              </a:spcBef>
              <a:spcAft>
                <a:spcPts val="0"/>
              </a:spcAft>
              <a:defRPr/>
            </a:pPr>
            <a:r>
              <a:rPr lang="ja-JP" altLang="en-US" sz="2400" dirty="0">
                <a:solidFill>
                  <a:prstClr val="white"/>
                </a:solidFill>
                <a:latin typeface="Britannic Bold" panose="020B0903060703020204" pitchFamily="34" charset="0"/>
              </a:rPr>
              <a:t>のようにアレンジされた。</a:t>
            </a:r>
            <a:endParaRPr lang="en-US" altLang="ja-JP" sz="2400" dirty="0">
              <a:solidFill>
                <a:prstClr val="white"/>
              </a:solidFill>
              <a:latin typeface="Britannic Bold" panose="020B0903060703020204" pitchFamily="34" charset="0"/>
            </a:endParaRPr>
          </a:p>
          <a:p>
            <a:pPr lvl="0" fontAlgn="auto">
              <a:spcBef>
                <a:spcPts val="0"/>
              </a:spcBef>
              <a:spcAft>
                <a:spcPts val="0"/>
              </a:spcAft>
              <a:defRPr/>
            </a:pPr>
            <a:endParaRPr lang="en-US" altLang="ja-JP" sz="2400" dirty="0">
              <a:solidFill>
                <a:prstClr val="white"/>
              </a:solidFill>
              <a:latin typeface="Britannic Bold" panose="020B0903060703020204" pitchFamily="34" charset="0"/>
            </a:endParaRPr>
          </a:p>
          <a:p>
            <a:pPr lvl="0" fontAlgn="auto">
              <a:spcBef>
                <a:spcPts val="0"/>
              </a:spcBef>
              <a:spcAft>
                <a:spcPts val="0"/>
              </a:spcAft>
              <a:defRPr/>
            </a:pPr>
            <a:r>
              <a:rPr lang="ja-JP" altLang="en-US" sz="2400" dirty="0">
                <a:solidFill>
                  <a:prstClr val="white"/>
                </a:solidFill>
                <a:latin typeface="Britannic Bold" panose="020B0903060703020204" pitchFamily="34" charset="0"/>
              </a:rPr>
              <a:t>のび太はどんな名前にアレンジされたか。</a:t>
            </a:r>
            <a:endParaRPr lang="en-US" altLang="ja-JP" sz="2400" dirty="0">
              <a:solidFill>
                <a:prstClr val="white"/>
              </a:solidFill>
              <a:latin typeface="Britannic Bold" panose="020B0903060703020204" pitchFamily="34" charset="0"/>
            </a:endParaRPr>
          </a:p>
        </p:txBody>
      </p:sp>
      <p:sp>
        <p:nvSpPr>
          <p:cNvPr id="6" name="六角形 5"/>
          <p:cNvSpPr/>
          <p:nvPr/>
        </p:nvSpPr>
        <p:spPr>
          <a:xfrm>
            <a:off x="4642088" y="3364780"/>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en-US" altLang="ja-JP" sz="3600" dirty="0" err="1">
                <a:latin typeface="Britannic Bold" panose="020B0903060703020204" pitchFamily="34" charset="0"/>
              </a:rPr>
              <a:t>Noby</a:t>
            </a:r>
            <a:endParaRPr lang="ja-JP" altLang="en-US" sz="3600" dirty="0"/>
          </a:p>
        </p:txBody>
      </p:sp>
      <p:sp>
        <p:nvSpPr>
          <p:cNvPr id="8" name="六角形 7"/>
          <p:cNvSpPr/>
          <p:nvPr/>
        </p:nvSpPr>
        <p:spPr>
          <a:xfrm>
            <a:off x="4644008" y="2572692"/>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en-US" altLang="ja-JP" sz="3600" dirty="0" err="1">
                <a:latin typeface="Britannic Bold" panose="020B0903060703020204" pitchFamily="34" charset="0"/>
              </a:rPr>
              <a:t>Nobix</a:t>
            </a:r>
            <a:endParaRPr lang="ja-JP" altLang="en-US" sz="3600" dirty="0"/>
          </a:p>
        </p:txBody>
      </p:sp>
      <p:sp>
        <p:nvSpPr>
          <p:cNvPr id="9" name="六角形 8"/>
          <p:cNvSpPr/>
          <p:nvPr/>
        </p:nvSpPr>
        <p:spPr>
          <a:xfrm>
            <a:off x="4644008" y="1780604"/>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en-US" altLang="ja-JP" sz="3600" dirty="0">
                <a:solidFill>
                  <a:prstClr val="white"/>
                </a:solidFill>
                <a:latin typeface="Britannic Bold" panose="020B0903060703020204" pitchFamily="34" charset="0"/>
              </a:rPr>
              <a:t>Nobody</a:t>
            </a:r>
            <a:endParaRPr lang="ja-JP" altLang="en-US" sz="3600" dirty="0">
              <a:latin typeface="Britannic Bold" panose="020B0903060703020204" pitchFamily="34" charset="0"/>
            </a:endParaRP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第１０問</a:t>
            </a:r>
            <a:endParaRPr lang="en-US" altLang="ja-JP" sz="2400" dirty="0">
              <a:solidFill>
                <a:prstClr val="white"/>
              </a:solidFill>
              <a:latin typeface="Britannic Bold" panose="020B0903060703020204" pitchFamily="34" charset="0"/>
            </a:endParaRPr>
          </a:p>
        </p:txBody>
      </p:sp>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sp>
        <p:nvSpPr>
          <p:cNvPr id="10" name="六角形 9">
            <a:extLst>
              <a:ext uri="{FF2B5EF4-FFF2-40B4-BE49-F238E27FC236}">
                <a16:creationId xmlns:a16="http://schemas.microsoft.com/office/drawing/2014/main" id="{5EF1657C-736F-4CDF-9727-9F72D959F31E}"/>
              </a:ext>
            </a:extLst>
          </p:cNvPr>
          <p:cNvSpPr/>
          <p:nvPr/>
        </p:nvSpPr>
        <p:spPr>
          <a:xfrm>
            <a:off x="4644008" y="4155926"/>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D. </a:t>
            </a:r>
            <a:r>
              <a:rPr lang="en-US" altLang="ja-JP" sz="3600" dirty="0" err="1">
                <a:latin typeface="Britannic Bold" panose="020B0903060703020204" pitchFamily="34" charset="0"/>
              </a:rPr>
              <a:t>Nobisuke</a:t>
            </a:r>
            <a:endParaRPr lang="ja-JP" altLang="en-US" sz="3600" dirty="0">
              <a:latin typeface="Britannic Bold" panose="020B0903060703020204" pitchFamily="34" charset="0"/>
            </a:endParaRPr>
          </a:p>
        </p:txBody>
      </p:sp>
      <p:pic>
        <p:nvPicPr>
          <p:cNvPr id="3" name="図 2" descr="食品, 持つ, テーブル, ホワイト が含まれている画像&#10;&#10;自動的に生成された説明">
            <a:extLst>
              <a:ext uri="{FF2B5EF4-FFF2-40B4-BE49-F238E27FC236}">
                <a16:creationId xmlns:a16="http://schemas.microsoft.com/office/drawing/2014/main" id="{FF47D47C-72B3-C23D-144C-0A4C85F8BB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Tree>
    <p:extLst>
      <p:ext uri="{BB962C8B-B14F-4D97-AF65-F5344CB8AC3E}">
        <p14:creationId xmlns:p14="http://schemas.microsoft.com/office/powerpoint/2010/main" val="2506204487"/>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10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fade">
                                      <p:cBhvr>
                                        <p:cTn id="34" dur="500"/>
                                        <p:tgtEl>
                                          <p:spTgt spid="10">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mph" presetSubtype="2" repeatCount="10000" fill="hold" nodeType="clickEffect">
                                  <p:stCondLst>
                                    <p:cond delay="0"/>
                                  </p:stCondLst>
                                  <p:childTnLst>
                                    <p:animClr clrSpc="rgb" dir="cw">
                                      <p:cBhvr>
                                        <p:cTn id="38" dur="500" fill="hold"/>
                                        <p:tgtEl>
                                          <p:spTgt spid="6"/>
                                        </p:tgtEl>
                                        <p:attrNameLst>
                                          <p:attrName>fillcolor</p:attrName>
                                        </p:attrNameLst>
                                      </p:cBhvr>
                                      <p:to>
                                        <a:srgbClr val="FF9900"/>
                                      </p:to>
                                    </p:animClr>
                                    <p:set>
                                      <p:cBhvr>
                                        <p:cTn id="39" dur="500" fill="hold"/>
                                        <p:tgtEl>
                                          <p:spTgt spid="6"/>
                                        </p:tgtEl>
                                        <p:attrNameLst>
                                          <p:attrName>fill.type</p:attrName>
                                        </p:attrNameLst>
                                      </p:cBhvr>
                                      <p:to>
                                        <p:strVal val="solid"/>
                                      </p:to>
                                    </p:set>
                                    <p:set>
                                      <p:cBhvr>
                                        <p:cTn id="40" dur="500" fill="hold"/>
                                        <p:tgtEl>
                                          <p:spTgt spid="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srgbClr val="FF0000"/>
                </a:solidFill>
              </a:rPr>
              <a:t>解説</a:t>
            </a:r>
            <a:endParaRPr lang="en-US" altLang="ja-JP" sz="3600" dirty="0"/>
          </a:p>
          <a:p>
            <a:pPr fontAlgn="auto">
              <a:spcBef>
                <a:spcPts val="0"/>
              </a:spcBef>
              <a:spcAft>
                <a:spcPts val="0"/>
              </a:spcAft>
              <a:defRPr/>
            </a:pPr>
            <a:r>
              <a:rPr lang="ja-JP" altLang="en-US" sz="2800" dirty="0">
                <a:solidFill>
                  <a:schemeClr val="tx1">
                    <a:lumMod val="50000"/>
                  </a:schemeClr>
                </a:solidFill>
              </a:rPr>
              <a:t>日本で国民的な知名度がある「ドラえもん」は、マンガ連載が始まった</a:t>
            </a:r>
            <a:r>
              <a:rPr lang="en-US" altLang="ja-JP" sz="2800" dirty="0">
                <a:solidFill>
                  <a:schemeClr val="tx1">
                    <a:lumMod val="50000"/>
                  </a:schemeClr>
                </a:solidFill>
              </a:rPr>
              <a:t>1970</a:t>
            </a:r>
            <a:r>
              <a:rPr lang="ja-JP" altLang="en-US" sz="2800" dirty="0">
                <a:solidFill>
                  <a:schemeClr val="tx1">
                    <a:lumMod val="50000"/>
                  </a:schemeClr>
                </a:solidFill>
              </a:rPr>
              <a:t>年以来、多くの国でマンガが出版、アニメが放映されるなどしてきた。海外は特に東アジアや東南アジアを中心に高い人気を誇っている。</a:t>
            </a:r>
            <a:endParaRPr lang="en-US" altLang="ja-JP" sz="2800" dirty="0">
              <a:solidFill>
                <a:schemeClr val="tx1">
                  <a:lumMod val="50000"/>
                </a:schemeClr>
              </a:solidFill>
            </a:endParaRPr>
          </a:p>
          <a:p>
            <a:pPr fontAlgn="auto">
              <a:spcBef>
                <a:spcPts val="0"/>
              </a:spcBef>
              <a:spcAft>
                <a:spcPts val="0"/>
              </a:spcAft>
              <a:defRPr/>
            </a:pPr>
            <a:endParaRPr lang="en-US" altLang="ja-JP" sz="2800" dirty="0">
              <a:solidFill>
                <a:schemeClr val="tx1">
                  <a:lumMod val="50000"/>
                </a:schemeClr>
              </a:solidFill>
            </a:endParaRPr>
          </a:p>
          <a:p>
            <a:pPr fontAlgn="auto">
              <a:spcBef>
                <a:spcPts val="0"/>
              </a:spcBef>
              <a:spcAft>
                <a:spcPts val="0"/>
              </a:spcAft>
              <a:defRPr/>
            </a:pPr>
            <a:r>
              <a:rPr lang="ja-JP" altLang="en-US" sz="2800" dirty="0">
                <a:solidFill>
                  <a:schemeClr val="tx1">
                    <a:lumMod val="50000"/>
                  </a:schemeClr>
                </a:solidFill>
              </a:rPr>
              <a:t>	</a:t>
            </a:r>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867894"/>
            <a:ext cx="960000" cy="720000"/>
          </a:xfrm>
          <a:prstGeom prst="rect">
            <a:avLst/>
          </a:prstGeom>
        </p:spPr>
      </p:pic>
      <p:pic>
        <p:nvPicPr>
          <p:cNvPr id="5" name="図 4">
            <a:extLst>
              <a:ext uri="{FF2B5EF4-FFF2-40B4-BE49-F238E27FC236}">
                <a16:creationId xmlns:a16="http://schemas.microsoft.com/office/drawing/2014/main" id="{8B73FFF1-0836-9642-6290-0A6542CF27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5825" y="3353805"/>
            <a:ext cx="1772816" cy="1329612"/>
          </a:xfrm>
          <a:prstGeom prst="rect">
            <a:avLst/>
          </a:prstGeom>
        </p:spPr>
      </p:pic>
    </p:spTree>
    <p:extLst>
      <p:ext uri="{BB962C8B-B14F-4D97-AF65-F5344CB8AC3E}">
        <p14:creationId xmlns:p14="http://schemas.microsoft.com/office/powerpoint/2010/main" val="283518544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2800" dirty="0">
                <a:solidFill>
                  <a:srgbClr val="FF00FF"/>
                </a:solidFill>
              </a:rPr>
              <a:t>新</a:t>
            </a:r>
            <a:r>
              <a:rPr lang="ja-JP" altLang="en-US" sz="2800" dirty="0">
                <a:solidFill>
                  <a:srgbClr val="0070C0"/>
                </a:solidFill>
              </a:rPr>
              <a:t>世</a:t>
            </a:r>
            <a:r>
              <a:rPr lang="ja-JP" altLang="en-US" sz="2800" dirty="0">
                <a:solidFill>
                  <a:srgbClr val="00B050"/>
                </a:solidFill>
              </a:rPr>
              <a:t>界</a:t>
            </a:r>
            <a:r>
              <a:rPr lang="ja-JP" altLang="en-US" sz="2800" dirty="0">
                <a:solidFill>
                  <a:srgbClr val="7030A0"/>
                </a:solidFill>
              </a:rPr>
              <a:t>発</a:t>
            </a:r>
            <a:r>
              <a:rPr lang="ja-JP" altLang="en-US" sz="2800" dirty="0">
                <a:solidFill>
                  <a:schemeClr val="accent6"/>
                </a:solidFill>
              </a:rPr>
              <a:t>見</a:t>
            </a:r>
            <a:r>
              <a:rPr lang="ja-JP" altLang="en-US" sz="2800" dirty="0">
                <a:solidFill>
                  <a:srgbClr val="FF0000"/>
                </a:solidFill>
              </a:rPr>
              <a:t>シリーズ</a:t>
            </a:r>
            <a:endParaRPr lang="en-US" altLang="ja-JP" sz="2800" dirty="0"/>
          </a:p>
          <a:p>
            <a:pPr fontAlgn="auto">
              <a:spcBef>
                <a:spcPts val="0"/>
              </a:spcBef>
              <a:spcAft>
                <a:spcPts val="0"/>
              </a:spcAft>
              <a:defRPr/>
            </a:pPr>
            <a:r>
              <a:rPr lang="ja-JP" altLang="en-US" sz="2400" dirty="0">
                <a:solidFill>
                  <a:schemeClr val="tx1">
                    <a:lumMod val="50000"/>
                  </a:schemeClr>
                </a:solidFill>
              </a:rPr>
              <a:t>クイズによる小さな学びから外国へと興味がつながるかも知れません。</a:t>
            </a:r>
            <a:endParaRPr lang="en-US" altLang="ja-JP" sz="2400" dirty="0">
              <a:solidFill>
                <a:schemeClr val="tx1">
                  <a:lumMod val="50000"/>
                </a:schemeClr>
              </a:solidFill>
            </a:endParaRPr>
          </a:p>
          <a:p>
            <a:pPr fontAlgn="auto">
              <a:spcBef>
                <a:spcPts val="0"/>
              </a:spcBef>
              <a:spcAft>
                <a:spcPts val="0"/>
              </a:spcAft>
              <a:defRPr/>
            </a:pPr>
            <a:r>
              <a:rPr lang="ja-JP" altLang="en-US" sz="2400" dirty="0">
                <a:solidFill>
                  <a:schemeClr val="tx1"/>
                </a:solidFill>
              </a:rPr>
              <a:t>「新世界発見シリーズ」</a:t>
            </a:r>
            <a:r>
              <a:rPr lang="ja-JP" altLang="en-US" sz="2400" dirty="0">
                <a:solidFill>
                  <a:schemeClr val="tx1">
                    <a:lumMod val="50000"/>
                  </a:schemeClr>
                </a:solidFill>
              </a:rPr>
              <a:t>は未知の国や世界に対する好奇心を育むことをねらいとした雑学クイズです。</a:t>
            </a:r>
            <a:endParaRPr lang="en-US" altLang="ja-JP" sz="2400" dirty="0">
              <a:solidFill>
                <a:schemeClr val="tx1">
                  <a:lumMod val="50000"/>
                </a:schemeClr>
              </a:solidFill>
            </a:endParaRPr>
          </a:p>
          <a:p>
            <a:pPr fontAlgn="auto">
              <a:spcBef>
                <a:spcPts val="0"/>
              </a:spcBef>
              <a:spcAft>
                <a:spcPts val="0"/>
              </a:spcAft>
              <a:defRPr/>
            </a:pPr>
            <a:r>
              <a:rPr lang="ja-JP" altLang="en-US" sz="2400" dirty="0">
                <a:solidFill>
                  <a:schemeClr val="tx1">
                    <a:lumMod val="50000"/>
                  </a:schemeClr>
                </a:solidFill>
              </a:rPr>
              <a:t>英語教育・国際教育にご活用ください。</a:t>
            </a:r>
            <a:endParaRPr lang="en-US" altLang="ja-JP" sz="2400" dirty="0">
              <a:solidFill>
                <a:schemeClr val="tx1">
                  <a:lumMod val="50000"/>
                </a:schemeClr>
              </a:solidFill>
            </a:endParaRPr>
          </a:p>
          <a:p>
            <a:pPr fontAlgn="auto">
              <a:spcBef>
                <a:spcPts val="0"/>
              </a:spcBef>
              <a:spcAft>
                <a:spcPts val="0"/>
              </a:spcAft>
              <a:defRPr/>
            </a:pPr>
            <a:endParaRPr lang="en-US" altLang="ja-JP" sz="1200" dirty="0">
              <a:solidFill>
                <a:schemeClr val="tx1">
                  <a:lumMod val="50000"/>
                </a:schemeClr>
              </a:solidFill>
            </a:endParaRPr>
          </a:p>
          <a:p>
            <a:pPr fontAlgn="auto">
              <a:spcBef>
                <a:spcPts val="0"/>
              </a:spcBef>
              <a:spcAft>
                <a:spcPts val="0"/>
              </a:spcAft>
              <a:defRPr/>
            </a:pPr>
            <a:r>
              <a:rPr lang="ja-JP" altLang="en-US" sz="2000" dirty="0">
                <a:solidFill>
                  <a:srgbClr val="FFFF00"/>
                </a:solidFill>
              </a:rPr>
              <a:t>使用した素材サイト</a:t>
            </a:r>
            <a:endParaRPr lang="en-US" altLang="ja-JP" sz="2000" dirty="0">
              <a:solidFill>
                <a:srgbClr val="FFFF00"/>
              </a:solidFill>
            </a:endParaRPr>
          </a:p>
          <a:p>
            <a:pPr fontAlgn="auto">
              <a:spcBef>
                <a:spcPts val="0"/>
              </a:spcBef>
              <a:spcAft>
                <a:spcPts val="0"/>
              </a:spcAft>
              <a:defRPr/>
            </a:pPr>
            <a:r>
              <a:rPr lang="ja-JP" altLang="en-US" dirty="0">
                <a:solidFill>
                  <a:schemeClr val="tx1">
                    <a:lumMod val="50000"/>
                  </a:schemeClr>
                </a:solidFill>
              </a:rPr>
              <a:t>　</a:t>
            </a:r>
            <a:r>
              <a:rPr lang="en-US" altLang="ja-JP" dirty="0">
                <a:solidFill>
                  <a:srgbClr val="00B050"/>
                </a:solidFill>
              </a:rPr>
              <a:t>AC</a:t>
            </a:r>
            <a:r>
              <a:rPr lang="ja-JP" altLang="en-US" dirty="0">
                <a:solidFill>
                  <a:srgbClr val="00B050"/>
                </a:solidFill>
              </a:rPr>
              <a:t>イラスト</a:t>
            </a:r>
            <a:r>
              <a:rPr lang="ja-JP" altLang="en-US" dirty="0">
                <a:solidFill>
                  <a:schemeClr val="tx1">
                    <a:lumMod val="50000"/>
                  </a:schemeClr>
                </a:solidFill>
              </a:rPr>
              <a:t> </a:t>
            </a:r>
            <a:r>
              <a:rPr lang="en-US" altLang="ja-JP" dirty="0">
                <a:solidFill>
                  <a:schemeClr val="tx1">
                    <a:lumMod val="50000"/>
                  </a:schemeClr>
                </a:solidFill>
              </a:rPr>
              <a:t>&lt;https://www.ac-illust.com&gt;</a:t>
            </a:r>
          </a:p>
          <a:p>
            <a:pPr fontAlgn="auto">
              <a:spcBef>
                <a:spcPts val="0"/>
              </a:spcBef>
              <a:spcAft>
                <a:spcPts val="0"/>
              </a:spcAft>
              <a:defRPr/>
            </a:pPr>
            <a:r>
              <a:rPr lang="ja-JP" altLang="en-US" dirty="0">
                <a:solidFill>
                  <a:schemeClr val="tx1">
                    <a:lumMod val="50000"/>
                  </a:schemeClr>
                </a:solidFill>
              </a:rPr>
              <a:t>　</a:t>
            </a:r>
            <a:r>
              <a:rPr lang="en-US" altLang="ja-JP" dirty="0">
                <a:solidFill>
                  <a:srgbClr val="00B050"/>
                </a:solidFill>
              </a:rPr>
              <a:t>VSQ</a:t>
            </a:r>
            <a:r>
              <a:rPr lang="en-US" altLang="ja-JP" dirty="0">
                <a:solidFill>
                  <a:schemeClr val="tx1">
                    <a:lumMod val="50000"/>
                  </a:schemeClr>
                </a:solidFill>
              </a:rPr>
              <a:t> &lt;https://vsq.co.jp&gt;</a:t>
            </a:r>
          </a:p>
          <a:p>
            <a:pPr fontAlgn="auto">
              <a:spcBef>
                <a:spcPts val="0"/>
              </a:spcBef>
              <a:spcAft>
                <a:spcPts val="0"/>
              </a:spcAft>
              <a:defRPr/>
            </a:pPr>
            <a:r>
              <a:rPr lang="ja-JP" altLang="en-US" dirty="0">
                <a:solidFill>
                  <a:schemeClr val="tx1">
                    <a:lumMod val="50000"/>
                  </a:schemeClr>
                </a:solidFill>
              </a:rPr>
              <a:t>　</a:t>
            </a:r>
            <a:r>
              <a:rPr lang="en-US" altLang="ja-JP" dirty="0" err="1">
                <a:solidFill>
                  <a:srgbClr val="00B050"/>
                </a:solidFill>
              </a:rPr>
              <a:t>OtoLogic</a:t>
            </a:r>
            <a:r>
              <a:rPr lang="en-US" altLang="ja-JP" dirty="0">
                <a:solidFill>
                  <a:schemeClr val="tx1">
                    <a:lumMod val="50000"/>
                  </a:schemeClr>
                </a:solidFill>
              </a:rPr>
              <a:t> &lt;https://otologic.jp&gt;</a:t>
            </a:r>
            <a:r>
              <a:rPr lang="ja-JP" altLang="en-US" dirty="0">
                <a:solidFill>
                  <a:schemeClr val="tx1">
                    <a:lumMod val="50000"/>
                  </a:schemeClr>
                </a:solidFill>
              </a:rPr>
              <a:t>　</a:t>
            </a:r>
            <a:endParaRPr lang="en-US" altLang="ja-JP" dirty="0">
              <a:solidFill>
                <a:schemeClr val="tx1">
                  <a:lumMod val="50000"/>
                </a:schemeClr>
              </a:solidFill>
            </a:endParaRPr>
          </a:p>
          <a:p>
            <a:pPr fontAlgn="auto">
              <a:spcBef>
                <a:spcPts val="0"/>
              </a:spcBef>
              <a:spcAft>
                <a:spcPts val="0"/>
              </a:spcAft>
              <a:defRPr/>
            </a:pPr>
            <a:r>
              <a:rPr lang="ja-JP" altLang="en-US" dirty="0">
                <a:solidFill>
                  <a:schemeClr val="tx1">
                    <a:lumMod val="50000"/>
                  </a:schemeClr>
                </a:solidFill>
              </a:rPr>
              <a:t>　</a:t>
            </a:r>
            <a:r>
              <a:rPr lang="en-US" altLang="ja-JP" dirty="0" err="1">
                <a:solidFill>
                  <a:srgbClr val="00B050"/>
                </a:solidFill>
              </a:rPr>
              <a:t>Audiostock</a:t>
            </a:r>
            <a:r>
              <a:rPr lang="en-US" altLang="ja-JP" dirty="0">
                <a:solidFill>
                  <a:schemeClr val="tx1">
                    <a:lumMod val="50000"/>
                  </a:schemeClr>
                </a:solidFill>
              </a:rPr>
              <a:t> &lt;https://audiostock.jp&gt;</a:t>
            </a:r>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0272" y="3291830"/>
            <a:ext cx="1124744" cy="843558"/>
          </a:xfrm>
          <a:prstGeom prst="rect">
            <a:avLst/>
          </a:prstGeom>
        </p:spPr>
      </p:pic>
    </p:spTree>
    <p:extLst>
      <p:ext uri="{BB962C8B-B14F-4D97-AF65-F5344CB8AC3E}">
        <p14:creationId xmlns:p14="http://schemas.microsoft.com/office/powerpoint/2010/main" val="86730335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2800" dirty="0"/>
              <a:t>１年間の英語の勉強はいかがでしたか。</a:t>
            </a:r>
            <a:endParaRPr lang="en-US" altLang="ja-JP" sz="2800" dirty="0"/>
          </a:p>
          <a:p>
            <a:pPr fontAlgn="auto">
              <a:spcBef>
                <a:spcPts val="0"/>
              </a:spcBef>
              <a:spcAft>
                <a:spcPts val="0"/>
              </a:spcAft>
              <a:defRPr/>
            </a:pPr>
            <a:r>
              <a:rPr lang="ja-JP" altLang="en-US" sz="2800" dirty="0"/>
              <a:t>勉強は大変だったかもしれませんが、その中で学ぶことの面白さも感じられたのではないでしょうか。</a:t>
            </a:r>
            <a:endParaRPr lang="en-US" altLang="ja-JP" sz="2800" dirty="0"/>
          </a:p>
          <a:p>
            <a:pPr fontAlgn="auto">
              <a:spcBef>
                <a:spcPts val="0"/>
              </a:spcBef>
              <a:spcAft>
                <a:spcPts val="0"/>
              </a:spcAft>
              <a:defRPr/>
            </a:pPr>
            <a:r>
              <a:rPr lang="ja-JP" altLang="en-US" sz="2800" dirty="0"/>
              <a:t>語学の学習には未知の国のことを知る喜びもあります。今日は世界の雑学クイズを</a:t>
            </a:r>
            <a:r>
              <a:rPr lang="en-US" altLang="ja-JP" sz="2800" dirty="0"/>
              <a:t>10</a:t>
            </a:r>
            <a:r>
              <a:rPr lang="ja-JP" altLang="en-US" sz="2800" dirty="0"/>
              <a:t>題用意しました。</a:t>
            </a:r>
            <a:endParaRPr lang="en-US" altLang="ja-JP" sz="2800" dirty="0"/>
          </a:p>
          <a:p>
            <a:pPr fontAlgn="auto">
              <a:spcBef>
                <a:spcPts val="0"/>
              </a:spcBef>
              <a:spcAft>
                <a:spcPts val="0"/>
              </a:spcAft>
              <a:defRPr/>
            </a:pPr>
            <a:r>
              <a:rPr lang="ja-JP" altLang="en-US" sz="2800" dirty="0"/>
              <a:t>どうぞお楽しみください</a:t>
            </a:r>
            <a:r>
              <a:rPr lang="ja-JP" altLang="en-US" sz="2800" dirty="0">
                <a:solidFill>
                  <a:srgbClr val="FFFF00"/>
                </a:solidFill>
              </a:rPr>
              <a:t>😊</a:t>
            </a:r>
            <a:endParaRPr lang="en-US" altLang="ja-JP" sz="2800" dirty="0">
              <a:solidFill>
                <a:srgbClr val="FFFF00"/>
              </a:solidFill>
            </a:endParaRPr>
          </a:p>
          <a:p>
            <a:pPr fontAlgn="auto">
              <a:spcBef>
                <a:spcPts val="0"/>
              </a:spcBef>
              <a:spcAft>
                <a:spcPts val="0"/>
              </a:spcAft>
              <a:defRPr/>
            </a:pPr>
            <a:endParaRPr lang="en-US" altLang="ja-JP" sz="2800" dirty="0"/>
          </a:p>
        </p:txBody>
      </p:sp>
    </p:spTree>
    <p:extLst>
      <p:ext uri="{BB962C8B-B14F-4D97-AF65-F5344CB8AC3E}">
        <p14:creationId xmlns:p14="http://schemas.microsoft.com/office/powerpoint/2010/main" val="421045958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5" name="正方形/長方形 4"/>
          <p:cNvSpPr/>
          <p:nvPr/>
        </p:nvSpPr>
        <p:spPr>
          <a:xfrm>
            <a:off x="2663788" y="2189708"/>
            <a:ext cx="3816424" cy="764084"/>
          </a:xfrm>
          <a:prstGeom prst="rect">
            <a:avLst/>
          </a:prstGeom>
          <a:noFill/>
          <a:ln>
            <a:noFill/>
          </a:ln>
        </p:spPr>
        <p:txBody>
          <a:bodyPr wrap="none">
            <a:prstTxWarp prst="textPlain">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en-US" altLang="ja-JP" sz="5400" b="1" dirty="0">
                <a:ln w="11430"/>
                <a:gradFill>
                  <a:gsLst>
                    <a:gs pos="0">
                      <a:srgbClr val="7030A0"/>
                    </a:gs>
                    <a:gs pos="25000">
                      <a:srgbClr val="7030A0"/>
                    </a:gs>
                    <a:gs pos="50000">
                      <a:srgbClr val="7030A0"/>
                    </a:gs>
                    <a:gs pos="75000">
                      <a:srgbClr val="7030A0"/>
                    </a:gs>
                    <a:gs pos="100000">
                      <a:srgbClr val="7030A0"/>
                    </a:gs>
                  </a:gsLst>
                  <a:lin ang="5400000"/>
                </a:gradFill>
                <a:effectLst>
                  <a:outerShdw blurRad="80000" dist="40000" dir="5040000" algn="tl">
                    <a:srgbClr val="000000">
                      <a:alpha val="30000"/>
                    </a:srgbClr>
                  </a:outerShdw>
                </a:effectLst>
                <a:latin typeface="Dubai Medium" panose="020B0603030403030204" pitchFamily="34" charset="-78"/>
                <a:ea typeface="AR Pゴシック体S" pitchFamily="50" charset="-128"/>
                <a:cs typeface="Dubai Medium" panose="020B0603030403030204" pitchFamily="34" charset="-78"/>
              </a:rPr>
              <a:t>THE END</a:t>
            </a:r>
            <a:endParaRPr lang="ja-JP" altLang="en-US" sz="5400" b="1" dirty="0">
              <a:ln w="11430"/>
              <a:gradFill>
                <a:gsLst>
                  <a:gs pos="0">
                    <a:srgbClr val="7030A0"/>
                  </a:gs>
                  <a:gs pos="25000">
                    <a:srgbClr val="7030A0"/>
                  </a:gs>
                  <a:gs pos="50000">
                    <a:srgbClr val="7030A0"/>
                  </a:gs>
                  <a:gs pos="75000">
                    <a:srgbClr val="7030A0"/>
                  </a:gs>
                  <a:gs pos="100000">
                    <a:srgbClr val="7030A0"/>
                  </a:gs>
                </a:gsLst>
                <a:lin ang="5400000"/>
              </a:gradFill>
              <a:effectLst>
                <a:outerShdw blurRad="80000" dist="40000" dir="5040000" algn="tl">
                  <a:srgbClr val="000000">
                    <a:alpha val="30000"/>
                  </a:srgbClr>
                </a:outerShdw>
              </a:effectLst>
              <a:latin typeface="Dubai Medium" panose="020B0603030403030204" pitchFamily="34" charset="-78"/>
              <a:ea typeface="AR Pゴシック体S" pitchFamily="50" charset="-128"/>
              <a:cs typeface="Dubai Medium" panose="020B0603030403030204" pitchFamily="34" charset="-78"/>
            </a:endParaRPr>
          </a:p>
        </p:txBody>
      </p:sp>
      <p:sp>
        <p:nvSpPr>
          <p:cNvPr id="2" name="正方形/長方形 1">
            <a:extLst>
              <a:ext uri="{FF2B5EF4-FFF2-40B4-BE49-F238E27FC236}">
                <a16:creationId xmlns:a16="http://schemas.microsoft.com/office/drawing/2014/main" id="{AC8BA97C-BCAB-46F9-8971-394E41F7FDE0}"/>
              </a:ext>
            </a:extLst>
          </p:cNvPr>
          <p:cNvSpPr/>
          <p:nvPr/>
        </p:nvSpPr>
        <p:spPr>
          <a:xfrm>
            <a:off x="3204158" y="3075806"/>
            <a:ext cx="2735684" cy="461665"/>
          </a:xfrm>
          <a:prstGeom prst="rect">
            <a:avLst/>
          </a:prstGeom>
          <a:noFill/>
        </p:spPr>
        <p:txBody>
          <a:bodyPr wrap="none" lIns="91440" tIns="45720" rIns="91440" bIns="45720">
            <a:spAutoFit/>
          </a:bodyPr>
          <a:lstStyle/>
          <a:p>
            <a:pPr algn="ctr"/>
            <a:r>
              <a:rPr lang="en-US" altLang="ja-JP"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www.e-kyozai.com</a:t>
            </a:r>
            <a:endParaRPr lang="ja-JP" alt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cSld>
  <p:clrMapOvr>
    <a:masterClrMapping/>
  </p:clrMapOvr>
  <p:transition>
    <p:sndAc>
      <p:stSnd>
        <p:snd r:embed="rId3" name="abc-ending-audiostock_238082.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5" name="図 4" descr="食品, 持つ, テーブル, ホワイト が含まれている画像&#10;&#10;自動的に生成された説明">
            <a:extLst>
              <a:ext uri="{FF2B5EF4-FFF2-40B4-BE49-F238E27FC236}">
                <a16:creationId xmlns:a16="http://schemas.microsoft.com/office/drawing/2014/main" id="{D11DFF2A-C565-497E-81D4-1888ACFCF4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8908" y="339502"/>
            <a:ext cx="2646184" cy="2646184"/>
          </a:xfrm>
          <a:prstGeom prst="rect">
            <a:avLst/>
          </a:prstGeom>
        </p:spPr>
      </p:pic>
      <p:sp>
        <p:nvSpPr>
          <p:cNvPr id="3" name="六角形 2"/>
          <p:cNvSpPr/>
          <p:nvPr/>
        </p:nvSpPr>
        <p:spPr>
          <a:xfrm>
            <a:off x="701811" y="2921774"/>
            <a:ext cx="7740377" cy="1873250"/>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3600" dirty="0">
                <a:solidFill>
                  <a:srgbClr val="FFFF00"/>
                </a:solidFill>
              </a:rPr>
              <a:t>ルール①</a:t>
            </a:r>
            <a:endParaRPr lang="en-US" altLang="ja-JP" sz="3600" dirty="0">
              <a:solidFill>
                <a:srgbClr val="FFFF00"/>
              </a:solidFill>
            </a:endParaRPr>
          </a:p>
          <a:p>
            <a:pPr fontAlgn="auto">
              <a:spcBef>
                <a:spcPts val="0"/>
              </a:spcBef>
              <a:spcAft>
                <a:spcPts val="0"/>
              </a:spcAft>
              <a:defRPr/>
            </a:pPr>
            <a:r>
              <a:rPr lang="ja-JP" altLang="en-US" sz="3600" dirty="0"/>
              <a:t>今日は個人戦です。でも、近所の友だちと協力しても</a:t>
            </a:r>
            <a:r>
              <a:rPr lang="en-US" altLang="ja-JP" sz="3600" dirty="0"/>
              <a:t>OK</a:t>
            </a:r>
            <a:r>
              <a:rPr lang="ja-JP" altLang="en-US" sz="3600" dirty="0"/>
              <a:t>です。</a:t>
            </a:r>
            <a:endParaRPr lang="en-US" altLang="ja-JP" sz="3600" dirty="0"/>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5" name="図 4" descr="食品, 持つ, テーブル, ホワイト が含まれている画像&#10;&#10;自動的に生成された説明">
            <a:extLst>
              <a:ext uri="{FF2B5EF4-FFF2-40B4-BE49-F238E27FC236}">
                <a16:creationId xmlns:a16="http://schemas.microsoft.com/office/drawing/2014/main" id="{D11DFF2A-C565-497E-81D4-1888ACFCF4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8908" y="339502"/>
            <a:ext cx="2646184" cy="2646184"/>
          </a:xfrm>
          <a:prstGeom prst="rect">
            <a:avLst/>
          </a:prstGeom>
        </p:spPr>
      </p:pic>
      <p:sp>
        <p:nvSpPr>
          <p:cNvPr id="3" name="六角形 2"/>
          <p:cNvSpPr/>
          <p:nvPr/>
        </p:nvSpPr>
        <p:spPr>
          <a:xfrm>
            <a:off x="701811" y="2921774"/>
            <a:ext cx="7740377" cy="1873250"/>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3600" dirty="0">
                <a:solidFill>
                  <a:srgbClr val="FFFF00"/>
                </a:solidFill>
              </a:rPr>
              <a:t>ルール②</a:t>
            </a:r>
            <a:endParaRPr lang="en-US" altLang="ja-JP" sz="3600" dirty="0"/>
          </a:p>
          <a:p>
            <a:pPr fontAlgn="auto">
              <a:spcBef>
                <a:spcPts val="0"/>
              </a:spcBef>
              <a:spcAft>
                <a:spcPts val="0"/>
              </a:spcAft>
              <a:defRPr/>
            </a:pPr>
            <a:r>
              <a:rPr lang="ja-JP" altLang="en-US" sz="3600" dirty="0"/>
              <a:t>解答時間は１分です。チャイムが鳴るまでに解答を記入します。</a:t>
            </a:r>
          </a:p>
        </p:txBody>
      </p:sp>
    </p:spTree>
    <p:extLst>
      <p:ext uri="{BB962C8B-B14F-4D97-AF65-F5344CB8AC3E}">
        <p14:creationId xmlns:p14="http://schemas.microsoft.com/office/powerpoint/2010/main" val="20618175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000" dirty="0">
                <a:solidFill>
                  <a:prstClr val="white"/>
                </a:solidFill>
                <a:latin typeface="Britannic Bold" panose="020B0903060703020204" pitchFamily="34" charset="0"/>
              </a:rPr>
              <a:t>アメリカは５０の州を持つ大国で、東のニューヨークから西のハワイまでの距離は約８０００ｋｍある。</a:t>
            </a:r>
            <a:endParaRPr lang="en-US" altLang="ja-JP" sz="3000" dirty="0">
              <a:solidFill>
                <a:prstClr val="white"/>
              </a:solidFill>
              <a:latin typeface="Britannic Bold" panose="020B0903060703020204" pitchFamily="34" charset="0"/>
            </a:endParaRPr>
          </a:p>
          <a:p>
            <a:pPr lvl="0" fontAlgn="auto">
              <a:spcBef>
                <a:spcPts val="0"/>
              </a:spcBef>
              <a:spcAft>
                <a:spcPts val="0"/>
              </a:spcAft>
              <a:defRPr/>
            </a:pPr>
            <a:endParaRPr lang="en-US" altLang="ja-JP" sz="1200" dirty="0">
              <a:solidFill>
                <a:prstClr val="white"/>
              </a:solidFill>
              <a:latin typeface="Britannic Bold" panose="020B0903060703020204" pitchFamily="34" charset="0"/>
            </a:endParaRPr>
          </a:p>
          <a:p>
            <a:pPr lvl="0" fontAlgn="auto">
              <a:spcBef>
                <a:spcPts val="0"/>
              </a:spcBef>
              <a:spcAft>
                <a:spcPts val="0"/>
              </a:spcAft>
              <a:defRPr/>
            </a:pPr>
            <a:r>
              <a:rPr lang="ja-JP" altLang="en-US" sz="3000" dirty="0">
                <a:solidFill>
                  <a:prstClr val="white"/>
                </a:solidFill>
                <a:latin typeface="Britannic Bold" panose="020B0903060703020204" pitchFamily="34" charset="0"/>
              </a:rPr>
              <a:t>そのアメリカの面積は日本の約何倍か。</a:t>
            </a:r>
            <a:endParaRPr lang="en-US" altLang="ja-JP" sz="3000" dirty="0">
              <a:solidFill>
                <a:prstClr val="white"/>
              </a:solidFill>
              <a:latin typeface="Britannic Bold" panose="020B0903060703020204" pitchFamily="34" charset="0"/>
            </a:endParaRPr>
          </a:p>
        </p:txBody>
      </p:sp>
      <p:sp>
        <p:nvSpPr>
          <p:cNvPr id="6" name="六角形 5"/>
          <p:cNvSpPr/>
          <p:nvPr/>
        </p:nvSpPr>
        <p:spPr>
          <a:xfrm>
            <a:off x="4642088" y="3364780"/>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ja-JP" altLang="en-US" sz="3600" dirty="0">
                <a:latin typeface="Britannic Bold" panose="020B0903060703020204" pitchFamily="34" charset="0"/>
              </a:rPr>
              <a:t>２５倍</a:t>
            </a:r>
            <a:endParaRPr lang="ja-JP" altLang="en-US" sz="3600" dirty="0"/>
          </a:p>
        </p:txBody>
      </p:sp>
      <p:sp>
        <p:nvSpPr>
          <p:cNvPr id="8" name="六角形 7"/>
          <p:cNvSpPr/>
          <p:nvPr/>
        </p:nvSpPr>
        <p:spPr>
          <a:xfrm>
            <a:off x="4644008" y="2572692"/>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ja-JP" altLang="en-US" sz="3600" dirty="0">
                <a:latin typeface="Britannic Bold" panose="020B0903060703020204" pitchFamily="34" charset="0"/>
              </a:rPr>
              <a:t>１２倍</a:t>
            </a:r>
            <a:endParaRPr lang="ja-JP" altLang="en-US" sz="3600" dirty="0"/>
          </a:p>
        </p:txBody>
      </p:sp>
      <p:sp>
        <p:nvSpPr>
          <p:cNvPr id="9" name="六角形 8"/>
          <p:cNvSpPr/>
          <p:nvPr/>
        </p:nvSpPr>
        <p:spPr>
          <a:xfrm>
            <a:off x="4644008" y="1780604"/>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ja-JP" altLang="en-US" sz="3600" dirty="0">
                <a:latin typeface="Britannic Bold" panose="020B0903060703020204" pitchFamily="34" charset="0"/>
              </a:rPr>
              <a:t>８倍</a:t>
            </a: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第１問</a:t>
            </a:r>
            <a:endParaRPr lang="en-US" altLang="ja-JP" sz="2400" dirty="0">
              <a:solidFill>
                <a:prstClr val="white"/>
              </a:solidFill>
              <a:latin typeface="Britannic Bold" panose="020B0903060703020204" pitchFamily="34" charset="0"/>
            </a:endParaRPr>
          </a:p>
        </p:txBody>
      </p:sp>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sp>
        <p:nvSpPr>
          <p:cNvPr id="10" name="六角形 9">
            <a:extLst>
              <a:ext uri="{FF2B5EF4-FFF2-40B4-BE49-F238E27FC236}">
                <a16:creationId xmlns:a16="http://schemas.microsoft.com/office/drawing/2014/main" id="{5EF1657C-736F-4CDF-9727-9F72D959F31E}"/>
              </a:ext>
            </a:extLst>
          </p:cNvPr>
          <p:cNvSpPr/>
          <p:nvPr/>
        </p:nvSpPr>
        <p:spPr>
          <a:xfrm>
            <a:off x="4644008" y="4155926"/>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D. </a:t>
            </a:r>
            <a:r>
              <a:rPr lang="ja-JP" altLang="en-US" sz="3600" dirty="0">
                <a:latin typeface="Britannic Bold" panose="020B0903060703020204" pitchFamily="34" charset="0"/>
              </a:rPr>
              <a:t>７５倍</a:t>
            </a:r>
          </a:p>
        </p:txBody>
      </p:sp>
      <p:pic>
        <p:nvPicPr>
          <p:cNvPr id="3" name="図 2" descr="食品, 持つ, テーブル, ホワイト が含まれている画像&#10;&#10;自動的に生成された説明">
            <a:extLst>
              <a:ext uri="{FF2B5EF4-FFF2-40B4-BE49-F238E27FC236}">
                <a16:creationId xmlns:a16="http://schemas.microsoft.com/office/drawing/2014/main" id="{49AFFD47-11D4-9A8D-2AC2-6D0C148FAA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Tree>
    <p:extLst>
      <p:ext uri="{BB962C8B-B14F-4D97-AF65-F5344CB8AC3E}">
        <p14:creationId xmlns:p14="http://schemas.microsoft.com/office/powerpoint/2010/main" val="549847869"/>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10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fade">
                                      <p:cBhvr>
                                        <p:cTn id="34" dur="500"/>
                                        <p:tgtEl>
                                          <p:spTgt spid="10">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mph" presetSubtype="2" repeatCount="10000" fill="hold" nodeType="clickEffect">
                                  <p:stCondLst>
                                    <p:cond delay="0"/>
                                  </p:stCondLst>
                                  <p:childTnLst>
                                    <p:animClr clrSpc="rgb" dir="cw">
                                      <p:cBhvr>
                                        <p:cTn id="38" dur="500" fill="hold"/>
                                        <p:tgtEl>
                                          <p:spTgt spid="6"/>
                                        </p:tgtEl>
                                        <p:attrNameLst>
                                          <p:attrName>fillcolor</p:attrName>
                                        </p:attrNameLst>
                                      </p:cBhvr>
                                      <p:to>
                                        <a:srgbClr val="FF9900"/>
                                      </p:to>
                                    </p:animClr>
                                    <p:set>
                                      <p:cBhvr>
                                        <p:cTn id="39" dur="500" fill="hold"/>
                                        <p:tgtEl>
                                          <p:spTgt spid="6"/>
                                        </p:tgtEl>
                                        <p:attrNameLst>
                                          <p:attrName>fill.type</p:attrName>
                                        </p:attrNameLst>
                                      </p:cBhvr>
                                      <p:to>
                                        <p:strVal val="solid"/>
                                      </p:to>
                                    </p:set>
                                    <p:set>
                                      <p:cBhvr>
                                        <p:cTn id="40" dur="500" fill="hold"/>
                                        <p:tgtEl>
                                          <p:spTgt spid="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srgbClr val="FF0000"/>
                </a:solidFill>
              </a:rPr>
              <a:t>解説</a:t>
            </a:r>
            <a:endParaRPr lang="en-US" altLang="ja-JP" sz="3600" dirty="0"/>
          </a:p>
          <a:p>
            <a:pPr fontAlgn="auto">
              <a:spcBef>
                <a:spcPts val="0"/>
              </a:spcBef>
              <a:spcAft>
                <a:spcPts val="0"/>
              </a:spcAft>
              <a:defRPr/>
            </a:pPr>
            <a:r>
              <a:rPr lang="ja-JP" altLang="en-US" sz="2800" dirty="0">
                <a:solidFill>
                  <a:schemeClr val="tx1">
                    <a:lumMod val="50000"/>
                  </a:schemeClr>
                </a:solidFill>
              </a:rPr>
              <a:t>アメリカ合衆国は、本土</a:t>
            </a:r>
            <a:r>
              <a:rPr lang="en-US" altLang="ja-JP" sz="2800" dirty="0">
                <a:solidFill>
                  <a:schemeClr val="tx1">
                    <a:lumMod val="50000"/>
                  </a:schemeClr>
                </a:solidFill>
              </a:rPr>
              <a:t>48</a:t>
            </a:r>
            <a:r>
              <a:rPr lang="ja-JP" altLang="en-US" sz="2800" dirty="0">
                <a:solidFill>
                  <a:schemeClr val="tx1">
                    <a:lumMod val="50000"/>
                  </a:schemeClr>
                </a:solidFill>
              </a:rPr>
              <a:t>州にアラスカ州、ハワイ州を加えた全</a:t>
            </a:r>
            <a:r>
              <a:rPr lang="en-US" altLang="ja-JP" sz="2800" dirty="0">
                <a:solidFill>
                  <a:schemeClr val="tx1">
                    <a:lumMod val="50000"/>
                  </a:schemeClr>
                </a:solidFill>
              </a:rPr>
              <a:t>50</a:t>
            </a:r>
            <a:r>
              <a:rPr lang="ja-JP" altLang="en-US" sz="2800" dirty="0">
                <a:solidFill>
                  <a:schemeClr val="tx1">
                    <a:lumMod val="50000"/>
                  </a:schemeClr>
                </a:solidFill>
              </a:rPr>
              <a:t>州から成る。</a:t>
            </a:r>
            <a:endParaRPr lang="en-US" altLang="ja-JP" sz="2800" dirty="0">
              <a:solidFill>
                <a:schemeClr val="tx1">
                  <a:lumMod val="50000"/>
                </a:schemeClr>
              </a:solidFill>
            </a:endParaRPr>
          </a:p>
          <a:p>
            <a:pPr fontAlgn="auto">
              <a:spcBef>
                <a:spcPts val="0"/>
              </a:spcBef>
              <a:spcAft>
                <a:spcPts val="0"/>
              </a:spcAft>
              <a:defRPr/>
            </a:pPr>
            <a:r>
              <a:rPr lang="ja-JP" altLang="en-US" sz="2800" dirty="0">
                <a:solidFill>
                  <a:schemeClr val="tx1">
                    <a:lumMod val="50000"/>
                  </a:schemeClr>
                </a:solidFill>
              </a:rPr>
              <a:t> 国土面積は</a:t>
            </a:r>
            <a:r>
              <a:rPr lang="en-US" altLang="ja-JP" sz="2800" dirty="0">
                <a:solidFill>
                  <a:schemeClr val="tx1">
                    <a:lumMod val="50000"/>
                  </a:schemeClr>
                </a:solidFill>
              </a:rPr>
              <a:t>962.8</a:t>
            </a:r>
            <a:r>
              <a:rPr lang="ja-JP" altLang="en-US" sz="2800" dirty="0">
                <a:solidFill>
                  <a:schemeClr val="tx1">
                    <a:lumMod val="50000"/>
                  </a:schemeClr>
                </a:solidFill>
              </a:rPr>
              <a:t>万㎢（世界第三位）で、</a:t>
            </a:r>
            <a:endParaRPr lang="en-US" altLang="ja-JP" sz="2800" dirty="0">
              <a:solidFill>
                <a:schemeClr val="tx1">
                  <a:lumMod val="50000"/>
                </a:schemeClr>
              </a:solidFill>
            </a:endParaRPr>
          </a:p>
          <a:p>
            <a:pPr fontAlgn="auto">
              <a:spcBef>
                <a:spcPts val="0"/>
              </a:spcBef>
              <a:spcAft>
                <a:spcPts val="0"/>
              </a:spcAft>
              <a:defRPr/>
            </a:pPr>
            <a:r>
              <a:rPr lang="ja-JP" altLang="en-US" sz="2800" dirty="0">
                <a:solidFill>
                  <a:schemeClr val="tx1">
                    <a:lumMod val="50000"/>
                  </a:schemeClr>
                </a:solidFill>
              </a:rPr>
              <a:t>日本の国土の約</a:t>
            </a:r>
            <a:r>
              <a:rPr lang="en-US" altLang="ja-JP" sz="2800" dirty="0">
                <a:solidFill>
                  <a:schemeClr val="tx1">
                    <a:lumMod val="50000"/>
                  </a:schemeClr>
                </a:solidFill>
              </a:rPr>
              <a:t>25</a:t>
            </a:r>
            <a:r>
              <a:rPr lang="ja-JP" altLang="en-US" sz="2800" dirty="0">
                <a:solidFill>
                  <a:schemeClr val="tx1">
                    <a:lumMod val="50000"/>
                  </a:schemeClr>
                </a:solidFill>
              </a:rPr>
              <a:t>倍。</a:t>
            </a:r>
            <a:endParaRPr lang="en-US" altLang="ja-JP" sz="2800" dirty="0">
              <a:solidFill>
                <a:schemeClr val="tx1">
                  <a:lumMod val="50000"/>
                </a:schemeClr>
              </a:solidFill>
            </a:endParaRPr>
          </a:p>
          <a:p>
            <a:pPr fontAlgn="auto">
              <a:spcBef>
                <a:spcPts val="0"/>
              </a:spcBef>
              <a:spcAft>
                <a:spcPts val="0"/>
              </a:spcAft>
              <a:defRPr/>
            </a:pPr>
            <a:r>
              <a:rPr lang="ja-JP" altLang="en-US" sz="2800" dirty="0">
                <a:solidFill>
                  <a:schemeClr val="tx1">
                    <a:lumMod val="50000"/>
                  </a:schemeClr>
                </a:solidFill>
              </a:rPr>
              <a:t>西海岸に位置するカリフォルニア州が、日本とほぼ同じ大きさで、およそ</a:t>
            </a:r>
            <a:r>
              <a:rPr lang="en-US" altLang="ja-JP" sz="2800" dirty="0">
                <a:solidFill>
                  <a:schemeClr val="tx1">
                    <a:lumMod val="50000"/>
                  </a:schemeClr>
                </a:solidFill>
              </a:rPr>
              <a:t>3880</a:t>
            </a:r>
            <a:r>
              <a:rPr lang="ja-JP" altLang="en-US" sz="2800" dirty="0">
                <a:solidFill>
                  <a:schemeClr val="tx1">
                    <a:lumMod val="50000"/>
                  </a:schemeClr>
                </a:solidFill>
              </a:rPr>
              <a:t>万人</a:t>
            </a:r>
            <a:r>
              <a:rPr lang="ja-JP" altLang="en-US" sz="2000" dirty="0">
                <a:solidFill>
                  <a:schemeClr val="tx1">
                    <a:lumMod val="50000"/>
                  </a:schemeClr>
                </a:solidFill>
              </a:rPr>
              <a:t>（日本の全人口の約</a:t>
            </a:r>
            <a:r>
              <a:rPr lang="en-US" altLang="ja-JP" sz="2000" dirty="0">
                <a:solidFill>
                  <a:schemeClr val="tx1">
                    <a:lumMod val="50000"/>
                  </a:schemeClr>
                </a:solidFill>
              </a:rPr>
              <a:t>3</a:t>
            </a:r>
            <a:r>
              <a:rPr lang="ja-JP" altLang="en-US" sz="2000" dirty="0">
                <a:solidFill>
                  <a:schemeClr val="tx1">
                    <a:lumMod val="50000"/>
                  </a:schemeClr>
                </a:solidFill>
              </a:rPr>
              <a:t>分の</a:t>
            </a:r>
            <a:r>
              <a:rPr lang="en-US" altLang="ja-JP" sz="2000" dirty="0">
                <a:solidFill>
                  <a:schemeClr val="tx1">
                    <a:lumMod val="50000"/>
                  </a:schemeClr>
                </a:solidFill>
              </a:rPr>
              <a:t>1</a:t>
            </a:r>
            <a:r>
              <a:rPr lang="ja-JP" altLang="en-US" sz="2000" dirty="0">
                <a:solidFill>
                  <a:schemeClr val="tx1">
                    <a:lumMod val="50000"/>
                  </a:schemeClr>
                </a:solidFill>
              </a:rPr>
              <a:t>）</a:t>
            </a:r>
            <a:r>
              <a:rPr lang="ja-JP" altLang="en-US" sz="2800" dirty="0">
                <a:solidFill>
                  <a:schemeClr val="tx1">
                    <a:lumMod val="50000"/>
                  </a:schemeClr>
                </a:solidFill>
              </a:rPr>
              <a:t>が暮らしている。</a:t>
            </a:r>
            <a:endParaRPr lang="en-US" altLang="ja-JP" sz="2800" dirty="0">
              <a:solidFill>
                <a:schemeClr val="tx1">
                  <a:lumMod val="50000"/>
                </a:schemeClr>
              </a:solidFill>
            </a:endParaRPr>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867894"/>
            <a:ext cx="960000" cy="720000"/>
          </a:xfrm>
          <a:prstGeom prst="rect">
            <a:avLst/>
          </a:prstGeom>
        </p:spPr>
      </p:pic>
    </p:spTree>
    <p:extLst>
      <p:ext uri="{BB962C8B-B14F-4D97-AF65-F5344CB8AC3E}">
        <p14:creationId xmlns:p14="http://schemas.microsoft.com/office/powerpoint/2010/main" val="88094147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2800" dirty="0">
                <a:solidFill>
                  <a:prstClr val="white"/>
                </a:solidFill>
                <a:latin typeface="Britannic Bold" panose="020B0903060703020204" pitchFamily="34" charset="0"/>
              </a:rPr>
              <a:t>アメリカの州の中でも特に様々な人種が集まり独自の文化を持っている５０番目の州は何州か。</a:t>
            </a:r>
            <a:endParaRPr lang="en-US" altLang="ja-JP" sz="2800" dirty="0">
              <a:solidFill>
                <a:prstClr val="white"/>
              </a:solidFill>
              <a:latin typeface="Britannic Bold" panose="020B0903060703020204" pitchFamily="34" charset="0"/>
            </a:endParaRPr>
          </a:p>
          <a:p>
            <a:pPr lvl="0" fontAlgn="auto">
              <a:spcBef>
                <a:spcPts val="0"/>
              </a:spcBef>
              <a:spcAft>
                <a:spcPts val="0"/>
              </a:spcAft>
              <a:defRPr/>
            </a:pPr>
            <a:r>
              <a:rPr lang="ja-JP" altLang="en-US" sz="2800" dirty="0">
                <a:solidFill>
                  <a:prstClr val="white"/>
                </a:solidFill>
                <a:latin typeface="Britannic Bold" panose="020B0903060703020204" pitchFamily="34" charset="0"/>
              </a:rPr>
              <a:t>雄大な自然と温暖な気候を有する。</a:t>
            </a:r>
          </a:p>
        </p:txBody>
      </p:sp>
      <p:sp>
        <p:nvSpPr>
          <p:cNvPr id="6" name="六角形 5"/>
          <p:cNvSpPr/>
          <p:nvPr/>
        </p:nvSpPr>
        <p:spPr>
          <a:xfrm>
            <a:off x="4642088" y="1780604"/>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ja-JP" altLang="en-US" sz="3600" dirty="0">
                <a:latin typeface="Britannic Bold" panose="020B0903060703020204" pitchFamily="34" charset="0"/>
              </a:rPr>
              <a:t>ハワイ州</a:t>
            </a:r>
            <a:endParaRPr lang="ja-JP" altLang="en-US" sz="3600" dirty="0"/>
          </a:p>
        </p:txBody>
      </p:sp>
      <p:sp>
        <p:nvSpPr>
          <p:cNvPr id="8" name="六角形 7"/>
          <p:cNvSpPr/>
          <p:nvPr/>
        </p:nvSpPr>
        <p:spPr>
          <a:xfrm>
            <a:off x="4644008" y="2572692"/>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ja-JP" altLang="en-US" sz="3600" dirty="0">
                <a:latin typeface="Britannic Bold" panose="020B0903060703020204" pitchFamily="34" charset="0"/>
              </a:rPr>
              <a:t>ネバダ州</a:t>
            </a:r>
            <a:endParaRPr lang="ja-JP" altLang="en-US" sz="3600" dirty="0"/>
          </a:p>
        </p:txBody>
      </p:sp>
      <p:sp>
        <p:nvSpPr>
          <p:cNvPr id="9" name="六角形 8"/>
          <p:cNvSpPr/>
          <p:nvPr/>
        </p:nvSpPr>
        <p:spPr>
          <a:xfrm>
            <a:off x="4644008" y="3363838"/>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ja-JP" altLang="en-US" sz="3600" dirty="0">
                <a:latin typeface="Britannic Bold" panose="020B0903060703020204" pitchFamily="34" charset="0"/>
              </a:rPr>
              <a:t>フロリダ州</a:t>
            </a: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第２問</a:t>
            </a:r>
            <a:endParaRPr lang="en-US" altLang="ja-JP" sz="2400" dirty="0">
              <a:solidFill>
                <a:prstClr val="white"/>
              </a:solidFill>
              <a:latin typeface="Britannic Bold" panose="020B0903060703020204" pitchFamily="34" charset="0"/>
            </a:endParaRPr>
          </a:p>
        </p:txBody>
      </p:sp>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sp>
        <p:nvSpPr>
          <p:cNvPr id="10" name="六角形 9">
            <a:extLst>
              <a:ext uri="{FF2B5EF4-FFF2-40B4-BE49-F238E27FC236}">
                <a16:creationId xmlns:a16="http://schemas.microsoft.com/office/drawing/2014/main" id="{5EF1657C-736F-4CDF-9727-9F72D959F31E}"/>
              </a:ext>
            </a:extLst>
          </p:cNvPr>
          <p:cNvSpPr/>
          <p:nvPr/>
        </p:nvSpPr>
        <p:spPr>
          <a:xfrm>
            <a:off x="4644008" y="4155926"/>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D. </a:t>
            </a:r>
            <a:r>
              <a:rPr lang="ja-JP" altLang="en-US" sz="3600" dirty="0">
                <a:latin typeface="Britannic Bold" panose="020B0903060703020204" pitchFamily="34" charset="0"/>
              </a:rPr>
              <a:t>テキサス州</a:t>
            </a:r>
          </a:p>
        </p:txBody>
      </p:sp>
      <p:pic>
        <p:nvPicPr>
          <p:cNvPr id="3" name="図 2" descr="食品, 持つ, テーブル, ホワイト が含まれている画像&#10;&#10;自動的に生成された説明">
            <a:extLst>
              <a:ext uri="{FF2B5EF4-FFF2-40B4-BE49-F238E27FC236}">
                <a16:creationId xmlns:a16="http://schemas.microsoft.com/office/drawing/2014/main" id="{C09D21CC-EB8B-4144-8660-F5564AC3EC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Tree>
    <p:extLst>
      <p:ext uri="{BB962C8B-B14F-4D97-AF65-F5344CB8AC3E}">
        <p14:creationId xmlns:p14="http://schemas.microsoft.com/office/powerpoint/2010/main" val="1498344529"/>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10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500"/>
                                        <p:tgtEl>
                                          <p:spTgt spid="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fade">
                                      <p:cBhvr>
                                        <p:cTn id="34" dur="500"/>
                                        <p:tgtEl>
                                          <p:spTgt spid="10">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mph" presetSubtype="2" repeatCount="10000" fill="hold" nodeType="clickEffect">
                                  <p:stCondLst>
                                    <p:cond delay="0"/>
                                  </p:stCondLst>
                                  <p:childTnLst>
                                    <p:animClr clrSpc="rgb" dir="cw">
                                      <p:cBhvr>
                                        <p:cTn id="38" dur="500" fill="hold"/>
                                        <p:tgtEl>
                                          <p:spTgt spid="6"/>
                                        </p:tgtEl>
                                        <p:attrNameLst>
                                          <p:attrName>fillcolor</p:attrName>
                                        </p:attrNameLst>
                                      </p:cBhvr>
                                      <p:to>
                                        <a:srgbClr val="FF9900"/>
                                      </p:to>
                                    </p:animClr>
                                    <p:set>
                                      <p:cBhvr>
                                        <p:cTn id="39" dur="500" fill="hold"/>
                                        <p:tgtEl>
                                          <p:spTgt spid="6"/>
                                        </p:tgtEl>
                                        <p:attrNameLst>
                                          <p:attrName>fill.type</p:attrName>
                                        </p:attrNameLst>
                                      </p:cBhvr>
                                      <p:to>
                                        <p:strVal val="solid"/>
                                      </p:to>
                                    </p:set>
                                    <p:set>
                                      <p:cBhvr>
                                        <p:cTn id="40" dur="500" fill="hold"/>
                                        <p:tgtEl>
                                          <p:spTgt spid="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867894"/>
            <a:ext cx="960000" cy="720000"/>
          </a:xfrm>
          <a:prstGeom prst="rect">
            <a:avLst/>
          </a:prstGeom>
        </p:spPr>
      </p:pic>
      <p:pic>
        <p:nvPicPr>
          <p:cNvPr id="5" name="図 4">
            <a:extLst>
              <a:ext uri="{FF2B5EF4-FFF2-40B4-BE49-F238E27FC236}">
                <a16:creationId xmlns:a16="http://schemas.microsoft.com/office/drawing/2014/main" id="{99149F13-18FF-1552-D53E-EE3D956CE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
            <a:ext cx="9144000" cy="5692139"/>
          </a:xfrm>
          <a:prstGeom prst="rect">
            <a:avLst/>
          </a:prstGeom>
        </p:spPr>
      </p:pic>
      <p:sp>
        <p:nvSpPr>
          <p:cNvPr id="7" name="テキスト ボックス 6">
            <a:extLst>
              <a:ext uri="{FF2B5EF4-FFF2-40B4-BE49-F238E27FC236}">
                <a16:creationId xmlns:a16="http://schemas.microsoft.com/office/drawing/2014/main" id="{944EF502-BB3C-F904-51AF-BAD76BA73A07}"/>
              </a:ext>
            </a:extLst>
          </p:cNvPr>
          <p:cNvSpPr txBox="1"/>
          <p:nvPr/>
        </p:nvSpPr>
        <p:spPr>
          <a:xfrm>
            <a:off x="5940152" y="182336"/>
            <a:ext cx="2880320" cy="369332"/>
          </a:xfrm>
          <a:prstGeom prst="rect">
            <a:avLst/>
          </a:prstGeom>
          <a:noFill/>
        </p:spPr>
        <p:txBody>
          <a:bodyPr wrap="square" rtlCol="0">
            <a:spAutoFit/>
          </a:bodyPr>
          <a:lstStyle/>
          <a:p>
            <a:pPr algn="ctr"/>
            <a:r>
              <a:rPr kumimoji="1" lang="ja-JP" altLang="en-US" dirty="0">
                <a:solidFill>
                  <a:schemeClr val="bg1"/>
                </a:solidFill>
              </a:rPr>
              <a:t>ウェブサイト「</a:t>
            </a:r>
            <a:r>
              <a:rPr kumimoji="1" lang="en-US" altLang="ja-JP" dirty="0">
                <a:solidFill>
                  <a:schemeClr val="bg1"/>
                </a:solidFill>
              </a:rPr>
              <a:t>Expedia</a:t>
            </a:r>
            <a:r>
              <a:rPr kumimoji="1" lang="ja-JP" altLang="en-US" dirty="0">
                <a:solidFill>
                  <a:schemeClr val="bg1"/>
                </a:solidFill>
              </a:rPr>
              <a:t>」より</a:t>
            </a:r>
          </a:p>
        </p:txBody>
      </p:sp>
    </p:spTree>
    <p:extLst>
      <p:ext uri="{BB962C8B-B14F-4D97-AF65-F5344CB8AC3E}">
        <p14:creationId xmlns:p14="http://schemas.microsoft.com/office/powerpoint/2010/main" val="3708185448"/>
      </p:ext>
    </p:extLst>
  </p:cSld>
  <p:clrMapOvr>
    <a:masterClrMapping/>
  </p:clrMapOvr>
  <p:transition/>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1379</Words>
  <Application>Microsoft Office PowerPoint</Application>
  <PresentationFormat>画面に合わせる (16:9)</PresentationFormat>
  <Paragraphs>163</Paragraphs>
  <Slides>30</Slides>
  <Notes>11</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30</vt:i4>
      </vt:variant>
    </vt:vector>
  </HeadingPairs>
  <TitlesOfParts>
    <vt:vector size="37" baseType="lpstr">
      <vt:lpstr>Britannic Bold</vt:lpstr>
      <vt:lpstr>Dubai Medium</vt:lpstr>
      <vt:lpstr>Arial</vt:lpstr>
      <vt:lpstr>まーと中細丸ゴシック教漢</vt:lpstr>
      <vt:lpstr>まーと中細丸ゴシック</vt:lpstr>
      <vt:lpstr>Calibri</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2021-07-17T13:26:09Z</dcterms:created>
  <dcterms:modified xsi:type="dcterms:W3CDTF">2024-03-22T12:43:12Z</dcterms:modified>
</cp:coreProperties>
</file>